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charts/chart9.xml" ContentType="application/vnd.openxmlformats-officedocument.drawingml.chart+xml"/>
  <Override PartName="/ppt/slideMasters/slideMaster3.xml" ContentType="application/vnd.openxmlformats-officedocument.presentationml.slideMaster+xml"/>
  <Override PartName="/ppt/slides/slide3.xml" ContentType="application/vnd.openxmlformats-officedocument.presentationml.slide+xml"/>
  <Override PartName="/ppt/charts/chart10.xml" ContentType="application/vnd.openxmlformats-officedocument.drawingml.chart+xml"/>
  <Override PartName="/ppt/slideMasters/slideMaster4.xml" ContentType="application/vnd.openxmlformats-officedocument.presentationml.slideMaster+xml"/>
  <Override PartName="/ppt/slides/slide4.xml" ContentType="application/vnd.openxmlformats-officedocument.presentationml.slide+xml"/>
  <Override PartName="/ppt/charts/chart11.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charts/chart12.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charts/chart13.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charts/chart14.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charts/chart15.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charts/chart16.xml" ContentType="application/vnd.openxmlformats-officedocument.drawingml.chart+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9.xml.rels><?xml version="1.0" encoding="UTF-8" standalone="yes"?><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Relationships xmlns="http://schemas.openxmlformats.org/package/2006/relationships"><Relationship Id="rId1" Type="http://schemas.openxmlformats.org/officeDocument/2006/relationships/package" Target="../embeddings/Microsoft_Excel_Worksheet12.xlsx"/></Relationships>
</file>

<file path=ppt/charts/_rels/chart13.xml.rels><?xml version="1.0" encoding="UTF-8" standalone="yes"?><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Relationships xmlns="http://schemas.openxmlformats.org/package/2006/relationships"><Relationship Id="rId1" Type="http://schemas.openxmlformats.org/officeDocument/2006/relationships/package" Target="../embeddings/Microsoft_Excel_Worksheet15.xlsx"/></Relationships>
</file>

<file path=ppt/charts/_rels/chart16.xml.rels><?xml version="1.0" encoding="UTF-8" standalone="yes"?><Relationships xmlns="http://schemas.openxmlformats.org/package/2006/relationships"><Relationship Id="rId1" Type="http://schemas.openxmlformats.org/officeDocument/2006/relationships/package" Target="../embeddings/Microsoft_Excel_Worksheet16.xlsx"/></Relationships>
</file>

<file path=ppt/charts/chart9.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Responses</c:v>
                </c:pt>
              </c:strCache>
            </c:strRef>
          </c:tx>
          <c:spPr>
            <a:solidFill>
              <a:srgbClr val="09578B"/>
            </a:solidFill>
            <a:effectLst/>
          </c:spPr>
          <c:invertIfNegative val="0"/>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cat>
            <c:multiLvlStrRef>
              <c:f>Sheet1!$A$2:$A$2</c:f>
              <c:multiLvlStrCache>
                <c:ptCount val="1"/>
                <c:lvl>
                  <c:pt idx="0">
                    <c:v>Other</c:v>
                  </c:pt>
                </c:lvl>
              </c:multiLvlStrCache>
            </c:multiLvlStrRef>
          </c:cat>
          <c:val>
            <c:numRef>
              <c:f>Sheet1!$B$2:$B$2</c:f>
              <c:numCache>
                <c:formatCode>General</c:formatCode>
                <c:ptCount val="1"/>
                <c:pt idx="0">
                  <c:v>2</c:v>
                </c:pt>
              </c:numCache>
            </c:numRef>
          </c:val>
        </c:ser>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12532"/>
                </a:solidFill>
                <a:latin typeface="Source Sans 3"/>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Responses</c:v>
                </c:pt>
              </c:strCache>
            </c:strRef>
          </c:tx>
          <c:spPr>
            <a:solidFill>
              <a:srgbClr val="28A1AF"/>
            </a:solidFill>
            <a:effectLst/>
          </c:spPr>
          <c:invertIfNegative val="0"/>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cat>
            <c:multiLvlStrRef>
              <c:f>Sheet1!$A$2:$A$2</c:f>
              <c:multiLvlStrCache>
                <c:ptCount val="1"/>
                <c:lvl>
                  <c:pt idx="0">
                    <c:v>Other</c:v>
                  </c:pt>
                </c:lvl>
              </c:multiLvlStrCache>
            </c:multiLvlStrRef>
          </c:cat>
          <c:val>
            <c:numRef>
              <c:f>Sheet1!$B$2:$B$2</c:f>
              <c:numCache>
                <c:formatCode>General</c:formatCode>
                <c:ptCount val="1"/>
                <c:pt idx="0">
                  <c:v>2</c:v>
                </c:pt>
              </c:numCache>
            </c:numRef>
          </c:val>
        </c:ser>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12532"/>
                </a:solidFill>
                <a:latin typeface="Source Sans 3"/>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Responses</c:v>
                </c:pt>
              </c:strCache>
            </c:strRef>
          </c:tx>
          <c:spPr>
            <a:solidFill>
              <a:srgbClr val="28A1AF"/>
            </a:solidFill>
            <a:effectLst/>
          </c:spPr>
          <c:invertIfNegative val="0"/>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cat>
            <c:multiLvlStrRef>
              <c:f>Sheet1!$A$2:$A$2</c:f>
              <c:multiLvlStrCache>
                <c:ptCount val="1"/>
                <c:lvl>
                  <c:pt idx="0">
                    <c:v>Other</c:v>
                  </c:pt>
                </c:lvl>
              </c:multiLvlStrCache>
            </c:multiLvlStrRef>
          </c:cat>
          <c:val>
            <c:numRef>
              <c:f>Sheet1!$B$2:$B$2</c:f>
              <c:numCache>
                <c:formatCode>General</c:formatCode>
                <c:ptCount val="1"/>
                <c:pt idx="0">
                  <c:v>2</c:v>
                </c:pt>
              </c:numCache>
            </c:numRef>
          </c:val>
        </c:ser>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12532"/>
                </a:solidFill>
                <a:latin typeface="Source Sans 3"/>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Responses</c:v>
                </c:pt>
              </c:strCache>
            </c:strRef>
          </c:tx>
          <c:spPr>
            <a:solidFill>
              <a:srgbClr val="28A1AF"/>
            </a:solidFill>
            <a:effectLst/>
          </c:spPr>
          <c:invertIfNegative val="0"/>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cat>
            <c:multiLvlStrRef>
              <c:f>Sheet1!$A$2:$A$2</c:f>
              <c:multiLvlStrCache>
                <c:ptCount val="1"/>
                <c:lvl>
                  <c:pt idx="0">
                    <c:v>Other</c:v>
                  </c:pt>
                </c:lvl>
              </c:multiLvlStrCache>
            </c:multiLvlStrRef>
          </c:cat>
          <c:val>
            <c:numRef>
              <c:f>Sheet1!$B$2:$B$2</c:f>
              <c:numCache>
                <c:formatCode>General</c:formatCode>
                <c:ptCount val="1"/>
                <c:pt idx="0">
                  <c:v>2</c:v>
                </c:pt>
              </c:numCache>
            </c:numRef>
          </c:val>
        </c:ser>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12532"/>
                </a:solidFill>
                <a:latin typeface="Source Sans 3"/>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Responses</c:v>
                </c:pt>
              </c:strCache>
            </c:strRef>
          </c:tx>
          <c:spPr>
            <a:solidFill>
              <a:srgbClr val="28A1AF"/>
            </a:solidFill>
            <a:effectLst/>
          </c:spPr>
          <c:invertIfNegative val="0"/>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cat>
            <c:multiLvlStrRef>
              <c:f>Sheet1!$A$2:$A$2</c:f>
              <c:multiLvlStrCache>
                <c:ptCount val="1"/>
                <c:lvl>
                  <c:pt idx="0">
                    <c:v>Other</c:v>
                  </c:pt>
                </c:lvl>
              </c:multiLvlStrCache>
            </c:multiLvlStrRef>
          </c:cat>
          <c:val>
            <c:numRef>
              <c:f>Sheet1!$B$2:$B$2</c:f>
              <c:numCache>
                <c:formatCode>General</c:formatCode>
                <c:ptCount val="1"/>
                <c:pt idx="0">
                  <c:v>2</c:v>
                </c:pt>
              </c:numCache>
            </c:numRef>
          </c:val>
        </c:ser>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12532"/>
                </a:solidFill>
                <a:latin typeface="Source Sans 3"/>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Responses</c:v>
                </c:pt>
              </c:strCache>
            </c:strRef>
          </c:tx>
          <c:spPr>
            <a:solidFill>
              <a:srgbClr val="28A1AF"/>
            </a:solidFill>
            <a:effectLst/>
          </c:spPr>
          <c:invertIfNegative val="0"/>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cat>
            <c:multiLvlStrRef>
              <c:f>Sheet1!$A$2:$A$2</c:f>
              <c:multiLvlStrCache>
                <c:ptCount val="1"/>
                <c:lvl>
                  <c:pt idx="0">
                    <c:v>Other</c:v>
                  </c:pt>
                </c:lvl>
              </c:multiLvlStrCache>
            </c:multiLvlStrRef>
          </c:cat>
          <c:val>
            <c:numRef>
              <c:f>Sheet1!$B$2:$B$2</c:f>
              <c:numCache>
                <c:formatCode>General</c:formatCode>
                <c:ptCount val="1"/>
                <c:pt idx="0">
                  <c:v>2</c:v>
                </c:pt>
              </c:numCache>
            </c:numRef>
          </c:val>
        </c:ser>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12532"/>
                </a:solidFill>
                <a:latin typeface="Source Sans 3"/>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Responses</c:v>
                </c:pt>
              </c:strCache>
            </c:strRef>
          </c:tx>
          <c:spPr>
            <a:solidFill>
              <a:srgbClr val="28A1AF"/>
            </a:solidFill>
            <a:effectLst/>
          </c:spPr>
          <c:invertIfNegative val="0"/>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cat>
            <c:multiLvlStrRef>
              <c:f>Sheet1!$A$2:$A$2</c:f>
              <c:multiLvlStrCache>
                <c:ptCount val="1"/>
                <c:lvl>
                  <c:pt idx="0">
                    <c:v>Other</c:v>
                  </c:pt>
                </c:lvl>
              </c:multiLvlStrCache>
            </c:multiLvlStrRef>
          </c:cat>
          <c:val>
            <c:numRef>
              <c:f>Sheet1!$B$2:$B$2</c:f>
              <c:numCache>
                <c:formatCode>General</c:formatCode>
                <c:ptCount val="1"/>
                <c:pt idx="0">
                  <c:v>2</c:v>
                </c:pt>
              </c:numCache>
            </c:numRef>
          </c:val>
        </c:ser>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12532"/>
                </a:solidFill>
                <a:latin typeface="Source Sans 3"/>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Responses</c:v>
                </c:pt>
              </c:strCache>
            </c:strRef>
          </c:tx>
          <c:spPr>
            <a:solidFill>
              <a:srgbClr val="007F61"/>
            </a:solidFill>
            <a:effectLst/>
          </c:spPr>
          <c:invertIfNegative val="0"/>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cat>
            <c:multiLvlStrRef>
              <c:f>Sheet1!$A$2:$A$6</c:f>
              <c:multiLvlStrCache>
                <c:ptCount val="5"/>
                <c:lvl>
                  <c:pt idx="0">
                    <c:v>Educational books</c:v>
                  </c:pt>
                  <c:pt idx="1">
                    <c:v>Parking</c:v>
                  </c:pt>
                  <c:pt idx="2">
                    <c:v>Simpler contracting (test response only)</c:v>
                  </c:pt>
                  <c:pt idx="3">
                    <c:v>Paraprofessional pay and retention (test response only)</c:v>
                  </c:pt>
                  <c:pt idx="4">
                    <c:v>AI guidance and tools</c:v>
                  </c:pt>
                </c:lvl>
              </c:multiLvlStrCache>
            </c:multiLvlStrRef>
          </c:cat>
          <c:val>
            <c:numRef>
              <c:f>Sheet1!$B$2:$B$6</c:f>
              <c:numCache>
                <c:formatCode>General</c:formatCode>
                <c:ptCount val="5"/>
                <c:pt idx="0">
                  <c:v>1</c:v>
                </c:pt>
                <c:pt idx="1">
                  <c:v>1</c:v>
                </c:pt>
                <c:pt idx="2">
                  <c:v>1</c:v>
                </c:pt>
                <c:pt idx="3">
                  <c:v>1</c:v>
                </c:pt>
                <c:pt idx="4">
                  <c:v>2</c:v>
                </c:pt>
              </c:numCache>
            </c:numRef>
          </c:val>
        </c:ser>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12532"/>
                </a:solidFill>
                <a:latin typeface="Source Sans 3"/>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CES">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9578B"/>
          </a:solidFill>
          <a:ln/>
        </p:spPr>
      </p:sp>
      <p:sp>
        <p:nvSpPr>
          <p:cNvPr id="3" name="Shape 1"/>
          <p:cNvSpPr/>
          <p:nvPr/>
        </p:nvSpPr>
        <p:spPr>
          <a:xfrm>
            <a:off x="8138160" y="0"/>
            <a:ext cx="4050792" cy="82296"/>
          </a:xfrm>
          <a:prstGeom prst="rect">
            <a:avLst/>
          </a:prstGeom>
          <a:solidFill>
            <a:srgbClr val="007F61"/>
          </a:solidFill>
          <a:ln/>
        </p:spPr>
      </p:sp>
      <p:pic>
        <p:nvPicPr>
          <p:cNvPr id="4" name="Image 0" descr="preencoded.png">    </p:cNvPr>
          <p:cNvPicPr>
            <a:picLocks noChangeAspect="1"/>
          </p:cNvPicPr>
          <p:nvPr/>
        </p:nvPicPr>
        <p:blipFill>
          <a:blip r:embed="rId1"/>
          <a:stretch>
            <a:fillRect/>
          </a:stretch>
        </p:blipFill>
        <p:spPr>
          <a:xfrm>
            <a:off x="10835640" y="6355080"/>
            <a:ext cx="960120" cy="256032"/>
          </a:xfrm>
          <a:prstGeom prst="rect">
            <a:avLst/>
          </a:prstGeom>
        </p:spPr>
      </p:pic>
      <p:sp>
        <p:nvSpPr>
          <p:cNvPr id="5" name="Text 2"/>
          <p:cNvSpPr/>
          <p:nvPr/>
        </p:nvSpPr>
        <p:spPr>
          <a:xfrm>
            <a:off x="457200" y="6355080"/>
            <a:ext cx="7315200" cy="274320"/>
          </a:xfrm>
          <a:prstGeom prst="rect">
            <a:avLst/>
          </a:prstGeom>
          <a:noFill/>
          <a:ln/>
        </p:spPr>
        <p:txBody>
          <a:bodyPr wrap="square" rtlCol="0" anchor="ctr"/>
          <a:lstStyle/>
          <a:p>
            <a:pPr indent="0" marL="0">
              <a:buNone/>
            </a:pPr>
            <a:r>
              <a:rPr lang="en-US" sz="1000" dirty="0">
                <a:solidFill>
                  <a:srgbClr val="5B6B75"/>
                </a:solidFill>
                <a:latin typeface="Source Sans 3" pitchFamily="34" charset="0"/>
                <a:ea typeface="Source Sans 3" pitchFamily="34" charset="-122"/>
                <a:cs typeface="Source Sans 3" pitchFamily="34" charset="-120"/>
              </a:rPr>
              <a:t>ACES Strategic Planning Conversations</a:t>
            </a:r>
            <a:endParaRPr lang="en-US" sz="1000" dirty="0"/>
          </a:p>
        </p:txBody>
      </p:sp>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chart" Target="/ppt/charts/chart9.xml"/><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chart" Target="/ppt/charts/chart10.xml"/><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11.xml"/><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12.xml"/><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13.xml"/><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14.xml"/><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15.xml"/><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chart" Target="/ppt/charts/chart16.xml"/><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12532"/>
        </a:solidFill>
      </p:bgPr>
    </p:bg>
    <p:spTree>
      <p:nvGrpSpPr>
        <p:cNvPr id="1" name=""/>
        <p:cNvGrpSpPr/>
        <p:nvPr/>
      </p:nvGrpSpPr>
      <p:grpSpPr>
        <a:xfrm>
          <a:off x="0" y="0"/>
          <a:ext cx="0" cy="0"/>
          <a:chOff x="0" y="0"/>
          <a:chExt cx="0" cy="0"/>
        </a:xfrm>
      </p:grpSpPr>
      <p:sp>
        <p:nvSpPr>
          <p:cNvPr id="2" name="Shape 0"/>
          <p:cNvSpPr/>
          <p:nvPr/>
        </p:nvSpPr>
        <p:spPr>
          <a:xfrm>
            <a:off x="0" y="6675120"/>
            <a:ext cx="12188952" cy="182880"/>
          </a:xfrm>
          <a:prstGeom prst="rect">
            <a:avLst/>
          </a:prstGeom>
          <a:solidFill>
            <a:srgbClr val="28A1AF"/>
          </a:solidFill>
          <a:ln/>
        </p:spPr>
      </p:sp>
      <p:sp>
        <p:nvSpPr>
          <p:cNvPr id="3" name="Shape 1"/>
          <p:cNvSpPr/>
          <p:nvPr/>
        </p:nvSpPr>
        <p:spPr>
          <a:xfrm>
            <a:off x="548640" y="1188720"/>
            <a:ext cx="2834640" cy="914400"/>
          </a:xfrm>
          <a:prstGeom prst="rect">
            <a:avLst>
              <a:gd name="adj" fmla="val 10000"/>
            </a:avLst>
          </a:prstGeom>
          <a:solidFill>
            <a:srgbClr val="FFFFFF"/>
          </a:solidFill>
          <a:ln/>
        </p:spPr>
      </p:sp>
      <p:pic>
        <p:nvPicPr>
          <p:cNvPr id="4" name="Image 0" descr="preencoded.png">    </p:cNvPr>
          <p:cNvPicPr>
            <a:picLocks noChangeAspect="1"/>
          </p:cNvPicPr>
          <p:nvPr/>
        </p:nvPicPr>
        <p:blipFill>
          <a:blip r:embed="rId1"/>
          <a:stretch>
            <a:fillRect/>
          </a:stretch>
        </p:blipFill>
        <p:spPr>
          <a:xfrm>
            <a:off x="731520" y="1325880"/>
            <a:ext cx="2468880" cy="658368"/>
          </a:xfrm>
          <a:prstGeom prst="rect">
            <a:avLst/>
          </a:prstGeom>
        </p:spPr>
      </p:pic>
      <p:sp>
        <p:nvSpPr>
          <p:cNvPr id="5" name="Text 2"/>
          <p:cNvSpPr/>
          <p:nvPr/>
        </p:nvSpPr>
        <p:spPr>
          <a:xfrm>
            <a:off x="548640" y="2560320"/>
            <a:ext cx="10972800" cy="1097280"/>
          </a:xfrm>
          <a:prstGeom prst="rect">
            <a:avLst/>
          </a:prstGeom>
          <a:noFill/>
          <a:ln/>
        </p:spPr>
        <p:txBody>
          <a:bodyPr wrap="square" rtlCol="0" anchor="ctr"/>
          <a:lstStyle/>
          <a:p>
            <a:pPr indent="0" marL="0">
              <a:buNone/>
            </a:pPr>
            <a:r>
              <a:rPr lang="en-US" sz="4000" b="1" dirty="0">
                <a:solidFill>
                  <a:srgbClr val="FFFFFF"/>
                </a:solidFill>
                <a:latin typeface="Roboto" pitchFamily="34" charset="0"/>
                <a:ea typeface="Roboto" pitchFamily="34" charset="-122"/>
                <a:cs typeface="Roboto" pitchFamily="34" charset="-120"/>
              </a:rPr>
              <a:t>ACES Strategic Planning Conversations</a:t>
            </a:r>
            <a:endParaRPr lang="en-US" sz="4000" dirty="0"/>
          </a:p>
        </p:txBody>
      </p:sp>
      <p:sp>
        <p:nvSpPr>
          <p:cNvPr id="6" name="Text 3"/>
          <p:cNvSpPr/>
          <p:nvPr/>
        </p:nvSpPr>
        <p:spPr>
          <a:xfrm>
            <a:off x="548640" y="3657600"/>
            <a:ext cx="10972800" cy="548640"/>
          </a:xfrm>
          <a:prstGeom prst="rect">
            <a:avLst/>
          </a:prstGeom>
          <a:noFill/>
          <a:ln/>
        </p:spPr>
        <p:txBody>
          <a:bodyPr wrap="square" rtlCol="0" anchor="ctr"/>
          <a:lstStyle/>
          <a:p>
            <a:pPr indent="0" marL="0">
              <a:buNone/>
            </a:pPr>
            <a:r>
              <a:rPr lang="en-US" sz="2400" dirty="0">
                <a:solidFill>
                  <a:srgbClr val="8CCBC0"/>
                </a:solidFill>
                <a:latin typeface="Montserrat" pitchFamily="34" charset="0"/>
                <a:ea typeface="Montserrat" pitchFamily="34" charset="-122"/>
                <a:cs typeface="Montserrat" pitchFamily="34" charset="-120"/>
              </a:rPr>
              <a:t>What we heard</a:t>
            </a:r>
            <a:endParaRPr lang="en-US" sz="2400" dirty="0"/>
          </a:p>
        </p:txBody>
      </p:sp>
      <p:sp>
        <p:nvSpPr>
          <p:cNvPr id="7" name="Text 4"/>
          <p:cNvSpPr/>
          <p:nvPr/>
        </p:nvSpPr>
        <p:spPr>
          <a:xfrm>
            <a:off x="548640" y="4754880"/>
            <a:ext cx="10972800" cy="365760"/>
          </a:xfrm>
          <a:prstGeom prst="rect">
            <a:avLst/>
          </a:prstGeom>
          <a:noFill/>
          <a:ln/>
        </p:spPr>
        <p:txBody>
          <a:bodyPr wrap="square" rtlCol="0" anchor="ctr"/>
          <a:lstStyle/>
          <a:p>
            <a:pPr indent="0" marL="0">
              <a:buNone/>
            </a:pPr>
            <a:r>
              <a:rPr lang="en-US" sz="1400" dirty="0">
                <a:solidFill>
                  <a:srgbClr val="D6DFE3"/>
                </a:solidFill>
                <a:latin typeface="Source Sans 3" pitchFamily="34" charset="0"/>
                <a:ea typeface="Source Sans 3" pitchFamily="34" charset="-122"/>
                <a:cs typeface="Source Sans 3" pitchFamily="34" charset="-120"/>
              </a:rPr>
              <a:t>October 15, 2026 · 2 anonymous responses · 2 stakeholder groups · DRAFT</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097280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2 RESPONSES</a:t>
            </a:r>
            <a:endParaRPr lang="en-US" sz="1200" dirty="0"/>
          </a:p>
        </p:txBody>
      </p:sp>
      <p:sp>
        <p:nvSpPr>
          <p:cNvPr id="3" name="Text 1"/>
          <p:cNvSpPr/>
          <p:nvPr/>
        </p:nvSpPr>
        <p:spPr>
          <a:xfrm>
            <a:off x="457200" y="640080"/>
            <a:ext cx="11247120" cy="731520"/>
          </a:xfrm>
          <a:prstGeom prst="rect">
            <a:avLst/>
          </a:prstGeom>
          <a:noFill/>
          <a:ln/>
        </p:spPr>
        <p:txBody>
          <a:bodyPr wrap="square" rtlCol="0" anchor="t"/>
          <a:lstStyle/>
          <a:p>
            <a:pPr indent="0" marL="0">
              <a:buNone/>
            </a:pPr>
            <a:r>
              <a:rPr lang="en-US" sz="3000" b="1" dirty="0">
                <a:solidFill>
                  <a:srgbClr val="112532"/>
                </a:solidFill>
                <a:latin typeface="Roboto" pitchFamily="34" charset="0"/>
                <a:ea typeface="Roboto" pitchFamily="34" charset="-122"/>
                <a:cs typeface="Roboto" pitchFamily="34" charset="-120"/>
              </a:rPr>
              <a:t>Who we heard from</a:t>
            </a:r>
            <a:endParaRPr lang="en-US" sz="3000" dirty="0"/>
          </a:p>
        </p:txBody>
      </p:sp>
      <p:graphicFrame>
        <p:nvGraphicFramePr>
          <p:cNvPr id="4" name="Chart 0" descr=""/>
          <p:cNvGraphicFramePr/>
          <p:nvPr/>
        </p:nvGraphicFramePr>
        <p:xfrm>
          <a:off x="457200" y="1463040"/>
          <a:ext cx="7589520" cy="4480560"/>
        </p:xfrm>
        <a:graphic xmlns:a="http://schemas.openxmlformats.org/drawingml/2006/main">
          <a:graphicData uri="http://schemas.openxmlformats.org/drawingml/2006/chart">
            <c:chart xmlns:c="http://schemas.openxmlformats.org/drawingml/2006/chart" r:id="rId1"/>
          </a:graphicData>
        </a:graphic>
      </p:graphicFrame>
      <p:sp>
        <p:nvSpPr>
          <p:cNvPr id="5" name="Text 2"/>
          <p:cNvSpPr/>
          <p:nvPr/>
        </p:nvSpPr>
        <p:spPr>
          <a:xfrm>
            <a:off x="8412480" y="1828800"/>
            <a:ext cx="3383280" cy="3200400"/>
          </a:xfrm>
          <a:prstGeom prst="rect">
            <a:avLst/>
          </a:prstGeom>
          <a:noFill/>
          <a:ln/>
        </p:spPr>
        <p:txBody>
          <a:bodyPr wrap="square" rtlCol="0" anchor="t"/>
          <a:lstStyle/>
          <a:p>
            <a:pPr indent="0" marL="0">
              <a:buNone/>
            </a:pPr>
            <a:r>
              <a:rPr lang="en-US" sz="5400" b="1" dirty="0">
                <a:solidFill>
                  <a:srgbClr val="09578B"/>
                </a:solidFill>
                <a:latin typeface="Roboto" pitchFamily="34" charset="0"/>
                <a:ea typeface="Roboto" pitchFamily="34" charset="-122"/>
                <a:cs typeface="Roboto" pitchFamily="34" charset="-120"/>
              </a:rPr>
              <a:t>2</a:t>
            </a:r>
            <a:endParaRPr lang="en-US" sz="5400" dirty="0"/>
          </a:p>
          <a:p>
            <a:pPr indent="0" marL="0">
              <a:buNone/>
            </a:pPr>
            <a:r>
              <a:rPr lang="en-US" sz="1600" dirty="0">
                <a:solidFill>
                  <a:srgbClr val="112532"/>
                </a:solidFill>
                <a:latin typeface="Source Sans 3" pitchFamily="34" charset="0"/>
                <a:ea typeface="Source Sans 3" pitchFamily="34" charset="-122"/>
                <a:cs typeface="Source Sans 3" pitchFamily="34" charset="-120"/>
              </a:rPr>
              <a:t>anonymous responses</a:t>
            </a:r>
            <a:endParaRPr lang="en-US" sz="5400" dirty="0"/>
          </a:p>
          <a:p>
            <a:pPr indent="0" marL="0">
              <a:buNone/>
            </a:pPr>
            <a:r>
              <a:rPr lang="en-US" sz="1000" dirty="0">
                <a:solidFill>
                  <a:srgbClr val="000000"/>
                </a:solidFill>
                <a:latin typeface="Source Sans 3" pitchFamily="34" charset="0"/>
                <a:ea typeface="Source Sans 3" pitchFamily="34" charset="-122"/>
                <a:cs typeface="Source Sans 3" pitchFamily="34" charset="-120"/>
              </a:rPr>
              <a:t> </a:t>
            </a:r>
            <a:endParaRPr lang="en-US" sz="5400" dirty="0"/>
          </a:p>
          <a:p>
            <a:pPr indent="0" marL="0">
              <a:buNone/>
            </a:pPr>
            <a:r>
              <a:rPr lang="en-US" sz="1300" dirty="0">
                <a:solidFill>
                  <a:srgbClr val="5B6B75"/>
                </a:solidFill>
                <a:latin typeface="Source Sans 3" pitchFamily="34" charset="0"/>
                <a:ea typeface="Source Sans 3" pitchFamily="34" charset="-122"/>
                <a:cs typeface="Source Sans 3" pitchFamily="34" charset="-120"/>
              </a:rPr>
              <a:t>Groups with fewer than 5 responses are combined into “Other” to protect anonymity.</a:t>
            </a:r>
            <a:endParaRPr lang="en-US" sz="5400" dirty="0"/>
          </a:p>
        </p:txBody>
      </p:sp>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20040"/>
            <a:ext cx="1097280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THEME 1 · 2 OF 2 RESPONSES</a:t>
            </a:r>
            <a:endParaRPr lang="en-US" sz="1200" dirty="0"/>
          </a:p>
        </p:txBody>
      </p:sp>
      <p:sp>
        <p:nvSpPr>
          <p:cNvPr id="3" name="Text 1"/>
          <p:cNvSpPr/>
          <p:nvPr/>
        </p:nvSpPr>
        <p:spPr>
          <a:xfrm>
            <a:off x="457200" y="640080"/>
            <a:ext cx="11247120" cy="731520"/>
          </a:xfrm>
          <a:prstGeom prst="rect">
            <a:avLst/>
          </a:prstGeom>
          <a:noFill/>
          <a:ln/>
        </p:spPr>
        <p:txBody>
          <a:bodyPr wrap="square" rtlCol="0" anchor="t"/>
          <a:lstStyle/>
          <a:p>
            <a:pPr indent="0" marL="0">
              <a:buNone/>
            </a:pPr>
            <a:r>
              <a:rPr lang="en-US" sz="3000" b="1" dirty="0">
                <a:solidFill>
                  <a:srgbClr val="112532"/>
                </a:solidFill>
                <a:latin typeface="Roboto" pitchFamily="34" charset="0"/>
                <a:ea typeface="Roboto" pitchFamily="34" charset="-122"/>
                <a:cs typeface="Roboto" pitchFamily="34" charset="-120"/>
              </a:rPr>
              <a:t>AI as a defining identity</a:t>
            </a:r>
            <a:endParaRPr lang="en-US" sz="3000" dirty="0"/>
          </a:p>
        </p:txBody>
      </p:sp>
      <p:sp>
        <p:nvSpPr>
          <p:cNvPr id="4" name="Text 2"/>
          <p:cNvSpPr/>
          <p:nvPr/>
        </p:nvSpPr>
        <p:spPr>
          <a:xfrm>
            <a:off x="457200" y="1508760"/>
            <a:ext cx="6766560" cy="1371600"/>
          </a:xfrm>
          <a:prstGeom prst="rect">
            <a:avLst/>
          </a:prstGeom>
          <a:noFill/>
          <a:ln/>
        </p:spPr>
        <p:txBody>
          <a:bodyPr wrap="square" rtlCol="0" anchor="t"/>
          <a:lstStyle/>
          <a:p>
            <a:pPr indent="0" marL="0">
              <a:buNone/>
            </a:pPr>
            <a:r>
              <a:rPr lang="en-US" sz="1800" dirty="0">
                <a:solidFill>
                  <a:srgbClr val="112532"/>
                </a:solidFill>
                <a:latin typeface="Source Sans 3" pitchFamily="34" charset="0"/>
                <a:ea typeface="Source Sans 3" pitchFamily="34" charset="-122"/>
                <a:cs typeface="Source Sans 3" pitchFamily="34" charset="-120"/>
              </a:rPr>
              <a:t>Both responses want ACES to lead on artificial intelligence.  Ideas include AI guidance for districts, AI tool-building, an AI summit, and AI family nights.</a:t>
            </a:r>
            <a:endParaRPr lang="en-US" sz="1800" dirty="0"/>
          </a:p>
        </p:txBody>
      </p:sp>
      <p:sp>
        <p:nvSpPr>
          <p:cNvPr id="5" name="Shape 3"/>
          <p:cNvSpPr/>
          <p:nvPr/>
        </p:nvSpPr>
        <p:spPr>
          <a:xfrm>
            <a:off x="457200" y="3063240"/>
            <a:ext cx="73152" cy="1234440"/>
          </a:xfrm>
          <a:prstGeom prst="rect">
            <a:avLst/>
          </a:prstGeom>
          <a:solidFill>
            <a:srgbClr val="28A1AF"/>
          </a:solidFill>
          <a:ln/>
        </p:spPr>
      </p:sp>
      <p:sp>
        <p:nvSpPr>
          <p:cNvPr id="6" name="Text 4"/>
          <p:cNvSpPr/>
          <p:nvPr/>
        </p:nvSpPr>
        <p:spPr>
          <a:xfrm>
            <a:off x="685800" y="3063240"/>
            <a:ext cx="6492240" cy="1234440"/>
          </a:xfrm>
          <a:prstGeom prst="rect">
            <a:avLst/>
          </a:prstGeom>
          <a:noFill/>
          <a:ln/>
        </p:spPr>
        <p:txBody>
          <a:bodyPr wrap="square" rtlCol="0" anchor="ctr"/>
          <a:lstStyle/>
          <a:p>
            <a:pPr indent="0" marL="0">
              <a:buNone/>
            </a:pPr>
            <a:r>
              <a:rPr lang="en-US" sz="1600" i="1" dirty="0">
                <a:solidFill>
                  <a:srgbClr val="112532"/>
                </a:solidFill>
                <a:latin typeface="Source Sans 3" pitchFamily="34" charset="0"/>
                <a:ea typeface="Source Sans 3" pitchFamily="34" charset="-122"/>
                <a:cs typeface="Source Sans 3" pitchFamily="34" charset="-120"/>
              </a:rPr>
              <a:t>“helping schools use AI well”</a:t>
            </a:r>
            <a:endParaRPr lang="en-US" sz="1600" dirty="0"/>
          </a:p>
          <a:p>
            <a:pPr indent="0" marL="0">
              <a:buNone/>
            </a:pPr>
            <a:r>
              <a:rPr lang="en-US" sz="1200" dirty="0">
                <a:solidFill>
                  <a:srgbClr val="5B6B75"/>
                </a:solidFill>
                <a:latin typeface="Source Sans 3" pitchFamily="34" charset="0"/>
                <a:ea typeface="Source Sans 3" pitchFamily="34" charset="-122"/>
                <a:cs typeface="Source Sans 3" pitchFamily="34" charset="-120"/>
              </a:rPr>
              <a:t>Other</a:t>
            </a:r>
            <a:endParaRPr lang="en-US" sz="1600" dirty="0"/>
          </a:p>
        </p:txBody>
      </p:sp>
      <p:sp>
        <p:nvSpPr>
          <p:cNvPr id="7" name="Shape 5"/>
          <p:cNvSpPr/>
          <p:nvPr/>
        </p:nvSpPr>
        <p:spPr>
          <a:xfrm>
            <a:off x="457200" y="4526280"/>
            <a:ext cx="73152" cy="1234440"/>
          </a:xfrm>
          <a:prstGeom prst="rect">
            <a:avLst/>
          </a:prstGeom>
          <a:solidFill>
            <a:srgbClr val="28A1AF"/>
          </a:solidFill>
          <a:ln/>
        </p:spPr>
      </p:sp>
      <p:sp>
        <p:nvSpPr>
          <p:cNvPr id="8" name="Text 6"/>
          <p:cNvSpPr/>
          <p:nvPr/>
        </p:nvSpPr>
        <p:spPr>
          <a:xfrm>
            <a:off x="685800" y="4526280"/>
            <a:ext cx="6492240" cy="1234440"/>
          </a:xfrm>
          <a:prstGeom prst="rect">
            <a:avLst/>
          </a:prstGeom>
          <a:noFill/>
          <a:ln/>
        </p:spPr>
        <p:txBody>
          <a:bodyPr wrap="square" rtlCol="0" anchor="ctr"/>
          <a:lstStyle/>
          <a:p>
            <a:pPr indent="0" marL="0">
              <a:buNone/>
            </a:pPr>
            <a:r>
              <a:rPr lang="en-US" sz="1600" i="1" dirty="0">
                <a:solidFill>
                  <a:srgbClr val="112532"/>
                </a:solidFill>
                <a:latin typeface="Source Sans 3" pitchFamily="34" charset="0"/>
                <a:ea typeface="Source Sans 3" pitchFamily="34" charset="-122"/>
                <a:cs typeface="Source Sans 3" pitchFamily="34" charset="-120"/>
              </a:rPr>
              <a:t>“I want them to be known for their innovation with artificial intelligence”</a:t>
            </a:r>
            <a:endParaRPr lang="en-US" sz="1600" dirty="0"/>
          </a:p>
          <a:p>
            <a:pPr indent="0" marL="0">
              <a:buNone/>
            </a:pPr>
            <a:r>
              <a:rPr lang="en-US" sz="1200" dirty="0">
                <a:solidFill>
                  <a:srgbClr val="5B6B75"/>
                </a:solidFill>
                <a:latin typeface="Source Sans 3" pitchFamily="34" charset="0"/>
                <a:ea typeface="Source Sans 3" pitchFamily="34" charset="-122"/>
                <a:cs typeface="Source Sans 3" pitchFamily="34" charset="-120"/>
              </a:rPr>
              <a:t>Other</a:t>
            </a:r>
            <a:endParaRPr lang="en-US" sz="1600" dirty="0"/>
          </a:p>
        </p:txBody>
      </p:sp>
      <p:sp>
        <p:nvSpPr>
          <p:cNvPr id="9" name="Text 7"/>
          <p:cNvSpPr/>
          <p:nvPr/>
        </p:nvSpPr>
        <p:spPr>
          <a:xfrm>
            <a:off x="7680960" y="1463040"/>
            <a:ext cx="402336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By group</a:t>
            </a:r>
            <a:endParaRPr lang="en-US" sz="1200" dirty="0"/>
          </a:p>
        </p:txBody>
      </p:sp>
      <p:graphicFrame>
        <p:nvGraphicFramePr>
          <p:cNvPr id="10" name="Chart 0" descr=""/>
          <p:cNvGraphicFramePr/>
          <p:nvPr/>
        </p:nvGraphicFramePr>
        <p:xfrm>
          <a:off x="7589520" y="1783080"/>
          <a:ext cx="4206240" cy="420624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20040"/>
            <a:ext cx="1097280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THEME 2 · 2 OF 2 RESPONSES</a:t>
            </a:r>
            <a:endParaRPr lang="en-US" sz="1200" dirty="0"/>
          </a:p>
        </p:txBody>
      </p:sp>
      <p:sp>
        <p:nvSpPr>
          <p:cNvPr id="3" name="Text 1"/>
          <p:cNvSpPr/>
          <p:nvPr/>
        </p:nvSpPr>
        <p:spPr>
          <a:xfrm>
            <a:off x="457200" y="640080"/>
            <a:ext cx="11247120" cy="731520"/>
          </a:xfrm>
          <a:prstGeom prst="rect">
            <a:avLst/>
          </a:prstGeom>
          <a:noFill/>
          <a:ln/>
        </p:spPr>
        <p:txBody>
          <a:bodyPr wrap="square" rtlCol="0" anchor="t"/>
          <a:lstStyle/>
          <a:p>
            <a:pPr indent="0" marL="0">
              <a:buNone/>
            </a:pPr>
            <a:r>
              <a:rPr lang="en-US" sz="3000" b="1" dirty="0">
                <a:solidFill>
                  <a:srgbClr val="112532"/>
                </a:solidFill>
                <a:latin typeface="Roboto" pitchFamily="34" charset="0"/>
                <a:ea typeface="Roboto" pitchFamily="34" charset="-122"/>
                <a:cs typeface="Roboto" pitchFamily="34" charset="-120"/>
              </a:rPr>
              <a:t>Communication and visibility</a:t>
            </a:r>
            <a:endParaRPr lang="en-US" sz="3000" dirty="0"/>
          </a:p>
        </p:txBody>
      </p:sp>
      <p:sp>
        <p:nvSpPr>
          <p:cNvPr id="4" name="Text 2"/>
          <p:cNvSpPr/>
          <p:nvPr/>
        </p:nvSpPr>
        <p:spPr>
          <a:xfrm>
            <a:off x="457200" y="1508760"/>
            <a:ext cx="6766560" cy="1371600"/>
          </a:xfrm>
          <a:prstGeom prst="rect">
            <a:avLst/>
          </a:prstGeom>
          <a:noFill/>
          <a:ln/>
        </p:spPr>
        <p:txBody>
          <a:bodyPr wrap="square" rtlCol="0" anchor="t"/>
          <a:lstStyle/>
          <a:p>
            <a:pPr indent="0" marL="0">
              <a:buNone/>
            </a:pPr>
            <a:r>
              <a:rPr lang="en-US" sz="1800" dirty="0">
                <a:solidFill>
                  <a:srgbClr val="112532"/>
                </a:solidFill>
                <a:latin typeface="Source Sans 3" pitchFamily="34" charset="0"/>
                <a:ea typeface="Source Sans 3" pitchFamily="34" charset="-122"/>
                <a:cs typeface="Source Sans 3" pitchFamily="34" charset="-120"/>
              </a:rPr>
              <a:t>Both responses describe communication gaps, but in different directions.  One is about districts not knowing what services exist and divisions sending separate newsletters.</a:t>
            </a:r>
            <a:endParaRPr lang="en-US" sz="1800" dirty="0"/>
          </a:p>
        </p:txBody>
      </p:sp>
      <p:sp>
        <p:nvSpPr>
          <p:cNvPr id="5" name="Shape 3"/>
          <p:cNvSpPr/>
          <p:nvPr/>
        </p:nvSpPr>
        <p:spPr>
          <a:xfrm>
            <a:off x="457200" y="3063240"/>
            <a:ext cx="73152" cy="1234440"/>
          </a:xfrm>
          <a:prstGeom prst="rect">
            <a:avLst/>
          </a:prstGeom>
          <a:solidFill>
            <a:srgbClr val="28A1AF"/>
          </a:solidFill>
          <a:ln/>
        </p:spPr>
      </p:sp>
      <p:sp>
        <p:nvSpPr>
          <p:cNvPr id="6" name="Text 4"/>
          <p:cNvSpPr/>
          <p:nvPr/>
        </p:nvSpPr>
        <p:spPr>
          <a:xfrm>
            <a:off x="685800" y="3063240"/>
            <a:ext cx="6492240" cy="1234440"/>
          </a:xfrm>
          <a:prstGeom prst="rect">
            <a:avLst/>
          </a:prstGeom>
          <a:noFill/>
          <a:ln/>
        </p:spPr>
        <p:txBody>
          <a:bodyPr wrap="square" rtlCol="0" anchor="ctr"/>
          <a:lstStyle/>
          <a:p>
            <a:pPr indent="0" marL="0">
              <a:buNone/>
            </a:pPr>
            <a:r>
              <a:rPr lang="en-US" sz="1600" i="1" dirty="0">
                <a:solidFill>
                  <a:srgbClr val="112532"/>
                </a:solidFill>
                <a:latin typeface="Source Sans 3" pitchFamily="34" charset="0"/>
                <a:ea typeface="Source Sans 3" pitchFamily="34" charset="-122"/>
                <a:cs typeface="Source Sans 3" pitchFamily="34" charset="-120"/>
              </a:rPr>
              <a:t>“weaker at telling districts what services exist”</a:t>
            </a:r>
            <a:endParaRPr lang="en-US" sz="1600" dirty="0"/>
          </a:p>
          <a:p>
            <a:pPr indent="0" marL="0">
              <a:buNone/>
            </a:pPr>
            <a:r>
              <a:rPr lang="en-US" sz="1200" dirty="0">
                <a:solidFill>
                  <a:srgbClr val="5B6B75"/>
                </a:solidFill>
                <a:latin typeface="Source Sans 3" pitchFamily="34" charset="0"/>
                <a:ea typeface="Source Sans 3" pitchFamily="34" charset="-122"/>
                <a:cs typeface="Source Sans 3" pitchFamily="34" charset="-120"/>
              </a:rPr>
              <a:t>Other</a:t>
            </a:r>
            <a:endParaRPr lang="en-US" sz="1600" dirty="0"/>
          </a:p>
        </p:txBody>
      </p:sp>
      <p:sp>
        <p:nvSpPr>
          <p:cNvPr id="7" name="Shape 5"/>
          <p:cNvSpPr/>
          <p:nvPr/>
        </p:nvSpPr>
        <p:spPr>
          <a:xfrm>
            <a:off x="457200" y="4526280"/>
            <a:ext cx="73152" cy="1234440"/>
          </a:xfrm>
          <a:prstGeom prst="rect">
            <a:avLst/>
          </a:prstGeom>
          <a:solidFill>
            <a:srgbClr val="28A1AF"/>
          </a:solidFill>
          <a:ln/>
        </p:spPr>
      </p:sp>
      <p:sp>
        <p:nvSpPr>
          <p:cNvPr id="8" name="Text 6"/>
          <p:cNvSpPr/>
          <p:nvPr/>
        </p:nvSpPr>
        <p:spPr>
          <a:xfrm>
            <a:off x="685800" y="4526280"/>
            <a:ext cx="6492240" cy="1234440"/>
          </a:xfrm>
          <a:prstGeom prst="rect">
            <a:avLst/>
          </a:prstGeom>
          <a:noFill/>
          <a:ln/>
        </p:spPr>
        <p:txBody>
          <a:bodyPr wrap="square" rtlCol="0" anchor="ctr"/>
          <a:lstStyle/>
          <a:p>
            <a:pPr indent="0" marL="0">
              <a:buNone/>
            </a:pPr>
            <a:r>
              <a:rPr lang="en-US" sz="1600" i="1" dirty="0">
                <a:solidFill>
                  <a:srgbClr val="112532"/>
                </a:solidFill>
                <a:latin typeface="Source Sans 3" pitchFamily="34" charset="0"/>
                <a:ea typeface="Source Sans 3" pitchFamily="34" charset="-122"/>
                <a:cs typeface="Source Sans 3" pitchFamily="34" charset="-120"/>
              </a:rPr>
              <a:t>“separate newsletters from each division get in the way”</a:t>
            </a:r>
            <a:endParaRPr lang="en-US" sz="1600" dirty="0"/>
          </a:p>
          <a:p>
            <a:pPr indent="0" marL="0">
              <a:buNone/>
            </a:pPr>
            <a:r>
              <a:rPr lang="en-US" sz="1200" dirty="0">
                <a:solidFill>
                  <a:srgbClr val="5B6B75"/>
                </a:solidFill>
                <a:latin typeface="Source Sans 3" pitchFamily="34" charset="0"/>
                <a:ea typeface="Source Sans 3" pitchFamily="34" charset="-122"/>
                <a:cs typeface="Source Sans 3" pitchFamily="34" charset="-120"/>
              </a:rPr>
              <a:t>Other</a:t>
            </a:r>
            <a:endParaRPr lang="en-US" sz="1600" dirty="0"/>
          </a:p>
        </p:txBody>
      </p:sp>
      <p:sp>
        <p:nvSpPr>
          <p:cNvPr id="9" name="Text 7"/>
          <p:cNvSpPr/>
          <p:nvPr/>
        </p:nvSpPr>
        <p:spPr>
          <a:xfrm>
            <a:off x="7680960" y="1463040"/>
            <a:ext cx="402336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By group</a:t>
            </a:r>
            <a:endParaRPr lang="en-US" sz="1200" dirty="0"/>
          </a:p>
        </p:txBody>
      </p:sp>
      <p:graphicFrame>
        <p:nvGraphicFramePr>
          <p:cNvPr id="10" name="Chart 0" descr=""/>
          <p:cNvGraphicFramePr/>
          <p:nvPr/>
        </p:nvGraphicFramePr>
        <p:xfrm>
          <a:off x="7589520" y="1783080"/>
          <a:ext cx="4206240" cy="420624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20040"/>
            <a:ext cx="1097280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THEME 3 · 2 OF 2 RESPONSES</a:t>
            </a:r>
            <a:endParaRPr lang="en-US" sz="1200" dirty="0"/>
          </a:p>
        </p:txBody>
      </p:sp>
      <p:sp>
        <p:nvSpPr>
          <p:cNvPr id="3" name="Text 1"/>
          <p:cNvSpPr/>
          <p:nvPr/>
        </p:nvSpPr>
        <p:spPr>
          <a:xfrm>
            <a:off x="457200" y="640080"/>
            <a:ext cx="11247120" cy="731520"/>
          </a:xfrm>
          <a:prstGeom prst="rect">
            <a:avLst/>
          </a:prstGeom>
          <a:noFill/>
          <a:ln/>
        </p:spPr>
        <p:txBody>
          <a:bodyPr wrap="square" rtlCol="0" anchor="t"/>
          <a:lstStyle/>
          <a:p>
            <a:pPr indent="0" marL="0">
              <a:buNone/>
            </a:pPr>
            <a:r>
              <a:rPr lang="en-US" sz="3000" b="1" dirty="0">
                <a:solidFill>
                  <a:srgbClr val="112532"/>
                </a:solidFill>
                <a:latin typeface="Roboto" pitchFamily="34" charset="0"/>
                <a:ea typeface="Roboto" pitchFamily="34" charset="-122"/>
                <a:cs typeface="Roboto" pitchFamily="34" charset="-120"/>
              </a:rPr>
              <a:t>In-person gatherings build connection</a:t>
            </a:r>
            <a:endParaRPr lang="en-US" sz="3000" dirty="0"/>
          </a:p>
        </p:txBody>
      </p:sp>
      <p:sp>
        <p:nvSpPr>
          <p:cNvPr id="4" name="Text 2"/>
          <p:cNvSpPr/>
          <p:nvPr/>
        </p:nvSpPr>
        <p:spPr>
          <a:xfrm>
            <a:off x="457200" y="1508760"/>
            <a:ext cx="6766560" cy="1371600"/>
          </a:xfrm>
          <a:prstGeom prst="rect">
            <a:avLst/>
          </a:prstGeom>
          <a:noFill/>
          <a:ln/>
        </p:spPr>
        <p:txBody>
          <a:bodyPr wrap="square" rtlCol="0" anchor="t"/>
          <a:lstStyle/>
          <a:p>
            <a:pPr indent="0" marL="0">
              <a:buNone/>
            </a:pPr>
            <a:r>
              <a:rPr lang="en-US" sz="1800" dirty="0">
                <a:solidFill>
                  <a:srgbClr val="112532"/>
                </a:solidFill>
                <a:latin typeface="Source Sans 3" pitchFamily="34" charset="0"/>
                <a:ea typeface="Source Sans 3" pitchFamily="34" charset="-122"/>
                <a:cs typeface="Source Sans 3" pitchFamily="34" charset="-120"/>
              </a:rPr>
              <a:t>Superintendent meetings, convocation, cross-agency collaboration, and an admin retreat were all named as things that make people feel connected.  The only logistical barrier raised was parking at the venue.</a:t>
            </a:r>
            <a:endParaRPr lang="en-US" sz="1800" dirty="0"/>
          </a:p>
        </p:txBody>
      </p:sp>
      <p:sp>
        <p:nvSpPr>
          <p:cNvPr id="5" name="Shape 3"/>
          <p:cNvSpPr/>
          <p:nvPr/>
        </p:nvSpPr>
        <p:spPr>
          <a:xfrm>
            <a:off x="457200" y="3063240"/>
            <a:ext cx="73152" cy="1234440"/>
          </a:xfrm>
          <a:prstGeom prst="rect">
            <a:avLst/>
          </a:prstGeom>
          <a:solidFill>
            <a:srgbClr val="28A1AF"/>
          </a:solidFill>
          <a:ln/>
        </p:spPr>
      </p:sp>
      <p:sp>
        <p:nvSpPr>
          <p:cNvPr id="6" name="Text 4"/>
          <p:cNvSpPr/>
          <p:nvPr/>
        </p:nvSpPr>
        <p:spPr>
          <a:xfrm>
            <a:off x="685800" y="3063240"/>
            <a:ext cx="6492240" cy="1234440"/>
          </a:xfrm>
          <a:prstGeom prst="rect">
            <a:avLst/>
          </a:prstGeom>
          <a:noFill/>
          <a:ln/>
        </p:spPr>
        <p:txBody>
          <a:bodyPr wrap="square" rtlCol="0" anchor="ctr"/>
          <a:lstStyle/>
          <a:p>
            <a:pPr indent="0" marL="0">
              <a:buNone/>
            </a:pPr>
            <a:r>
              <a:rPr lang="en-US" sz="1600" i="1" dirty="0">
                <a:solidFill>
                  <a:srgbClr val="112532"/>
                </a:solidFill>
                <a:latin typeface="Source Sans 3" pitchFamily="34" charset="0"/>
                <a:ea typeface="Source Sans 3" pitchFamily="34" charset="-122"/>
                <a:cs typeface="Source Sans 3" pitchFamily="34" charset="-120"/>
              </a:rPr>
              <a:t>“Superintendent meetings help”</a:t>
            </a:r>
            <a:endParaRPr lang="en-US" sz="1600" dirty="0"/>
          </a:p>
          <a:p>
            <a:pPr indent="0" marL="0">
              <a:buNone/>
            </a:pPr>
            <a:r>
              <a:rPr lang="en-US" sz="1200" dirty="0">
                <a:solidFill>
                  <a:srgbClr val="5B6B75"/>
                </a:solidFill>
                <a:latin typeface="Source Sans 3" pitchFamily="34" charset="0"/>
                <a:ea typeface="Source Sans 3" pitchFamily="34" charset="-122"/>
                <a:cs typeface="Source Sans 3" pitchFamily="34" charset="-120"/>
              </a:rPr>
              <a:t>Other</a:t>
            </a:r>
            <a:endParaRPr lang="en-US" sz="1600" dirty="0"/>
          </a:p>
        </p:txBody>
      </p:sp>
      <p:sp>
        <p:nvSpPr>
          <p:cNvPr id="7" name="Shape 5"/>
          <p:cNvSpPr/>
          <p:nvPr/>
        </p:nvSpPr>
        <p:spPr>
          <a:xfrm>
            <a:off x="457200" y="4526280"/>
            <a:ext cx="73152" cy="1234440"/>
          </a:xfrm>
          <a:prstGeom prst="rect">
            <a:avLst/>
          </a:prstGeom>
          <a:solidFill>
            <a:srgbClr val="28A1AF"/>
          </a:solidFill>
          <a:ln/>
        </p:spPr>
      </p:sp>
      <p:sp>
        <p:nvSpPr>
          <p:cNvPr id="8" name="Text 6"/>
          <p:cNvSpPr/>
          <p:nvPr/>
        </p:nvSpPr>
        <p:spPr>
          <a:xfrm>
            <a:off x="685800" y="4526280"/>
            <a:ext cx="6492240" cy="1234440"/>
          </a:xfrm>
          <a:prstGeom prst="rect">
            <a:avLst/>
          </a:prstGeom>
          <a:noFill/>
          <a:ln/>
        </p:spPr>
        <p:txBody>
          <a:bodyPr wrap="square" rtlCol="0" anchor="ctr"/>
          <a:lstStyle/>
          <a:p>
            <a:pPr indent="0" marL="0">
              <a:buNone/>
            </a:pPr>
            <a:r>
              <a:rPr lang="en-US" sz="1600" i="1" dirty="0">
                <a:solidFill>
                  <a:srgbClr val="112532"/>
                </a:solidFill>
                <a:latin typeface="Source Sans 3" pitchFamily="34" charset="0"/>
                <a:ea typeface="Source Sans 3" pitchFamily="34" charset="-122"/>
                <a:cs typeface="Source Sans 3" pitchFamily="34" charset="-120"/>
              </a:rPr>
              <a:t>“I like convocation, but we need a space with better parking!”</a:t>
            </a:r>
            <a:endParaRPr lang="en-US" sz="1600" dirty="0"/>
          </a:p>
          <a:p>
            <a:pPr indent="0" marL="0">
              <a:buNone/>
            </a:pPr>
            <a:r>
              <a:rPr lang="en-US" sz="1200" dirty="0">
                <a:solidFill>
                  <a:srgbClr val="5B6B75"/>
                </a:solidFill>
                <a:latin typeface="Source Sans 3" pitchFamily="34" charset="0"/>
                <a:ea typeface="Source Sans 3" pitchFamily="34" charset="-122"/>
                <a:cs typeface="Source Sans 3" pitchFamily="34" charset="-120"/>
              </a:rPr>
              <a:t>Other</a:t>
            </a:r>
            <a:endParaRPr lang="en-US" sz="1600" dirty="0"/>
          </a:p>
        </p:txBody>
      </p:sp>
      <p:sp>
        <p:nvSpPr>
          <p:cNvPr id="9" name="Text 7"/>
          <p:cNvSpPr/>
          <p:nvPr/>
        </p:nvSpPr>
        <p:spPr>
          <a:xfrm>
            <a:off x="7680960" y="1463040"/>
            <a:ext cx="402336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By group</a:t>
            </a:r>
            <a:endParaRPr lang="en-US" sz="1200" dirty="0"/>
          </a:p>
        </p:txBody>
      </p:sp>
      <p:graphicFrame>
        <p:nvGraphicFramePr>
          <p:cNvPr id="10" name="Chart 0" descr=""/>
          <p:cNvGraphicFramePr/>
          <p:nvPr/>
        </p:nvGraphicFramePr>
        <p:xfrm>
          <a:off x="7589520" y="1783080"/>
          <a:ext cx="4206240" cy="420624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20040"/>
            <a:ext cx="1097280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THEME 4 · 2 OF 2 RESPONSES</a:t>
            </a:r>
            <a:endParaRPr lang="en-US" sz="1200" dirty="0"/>
          </a:p>
        </p:txBody>
      </p:sp>
      <p:sp>
        <p:nvSpPr>
          <p:cNvPr id="3" name="Text 1"/>
          <p:cNvSpPr/>
          <p:nvPr/>
        </p:nvSpPr>
        <p:spPr>
          <a:xfrm>
            <a:off x="457200" y="640080"/>
            <a:ext cx="11247120" cy="731520"/>
          </a:xfrm>
          <a:prstGeom prst="rect">
            <a:avLst/>
          </a:prstGeom>
          <a:noFill/>
          <a:ln/>
        </p:spPr>
        <p:txBody>
          <a:bodyPr wrap="square" rtlCol="0" anchor="t"/>
          <a:lstStyle/>
          <a:p>
            <a:pPr indent="0" marL="0">
              <a:buNone/>
            </a:pPr>
            <a:r>
              <a:rPr lang="en-US" sz="3000" b="1" dirty="0">
                <a:solidFill>
                  <a:srgbClr val="112532"/>
                </a:solidFill>
                <a:latin typeface="Roboto" pitchFamily="34" charset="0"/>
                <a:ea typeface="Roboto" pitchFamily="34" charset="-122"/>
                <a:cs typeface="Roboto" pitchFamily="34" charset="-120"/>
              </a:rPr>
              <a:t>Workforce shortages</a:t>
            </a:r>
            <a:endParaRPr lang="en-US" sz="3000" dirty="0"/>
          </a:p>
        </p:txBody>
      </p:sp>
      <p:sp>
        <p:nvSpPr>
          <p:cNvPr id="4" name="Text 2"/>
          <p:cNvSpPr/>
          <p:nvPr/>
        </p:nvSpPr>
        <p:spPr>
          <a:xfrm>
            <a:off x="457200" y="1508760"/>
            <a:ext cx="6766560" cy="1371600"/>
          </a:xfrm>
          <a:prstGeom prst="rect">
            <a:avLst/>
          </a:prstGeom>
          <a:noFill/>
          <a:ln/>
        </p:spPr>
        <p:txBody>
          <a:bodyPr wrap="square" rtlCol="0" anchor="t"/>
          <a:lstStyle/>
          <a:p>
            <a:pPr indent="0" marL="0">
              <a:buNone/>
            </a:pPr>
            <a:r>
              <a:rPr lang="en-US" sz="1800" dirty="0">
                <a:solidFill>
                  <a:srgbClr val="112532"/>
                </a:solidFill>
                <a:latin typeface="Source Sans 3" pitchFamily="34" charset="0"/>
                <a:ea typeface="Source Sans 3" pitchFamily="34" charset="-122"/>
                <a:cs typeface="Source Sans 3" pitchFamily="34" charset="-120"/>
              </a:rPr>
              <a:t>Staffing came up as both a challenge and a priority.  One response focused on paraprofessional pay, retention, and turnover.</a:t>
            </a:r>
            <a:endParaRPr lang="en-US" sz="1800" dirty="0"/>
          </a:p>
        </p:txBody>
      </p:sp>
      <p:sp>
        <p:nvSpPr>
          <p:cNvPr id="5" name="Shape 3"/>
          <p:cNvSpPr/>
          <p:nvPr/>
        </p:nvSpPr>
        <p:spPr>
          <a:xfrm>
            <a:off x="457200" y="3063240"/>
            <a:ext cx="73152" cy="1234440"/>
          </a:xfrm>
          <a:prstGeom prst="rect">
            <a:avLst/>
          </a:prstGeom>
          <a:solidFill>
            <a:srgbClr val="28A1AF"/>
          </a:solidFill>
          <a:ln/>
        </p:spPr>
      </p:sp>
      <p:sp>
        <p:nvSpPr>
          <p:cNvPr id="6" name="Text 4"/>
          <p:cNvSpPr/>
          <p:nvPr/>
        </p:nvSpPr>
        <p:spPr>
          <a:xfrm>
            <a:off x="685800" y="3063240"/>
            <a:ext cx="6492240" cy="1234440"/>
          </a:xfrm>
          <a:prstGeom prst="rect">
            <a:avLst/>
          </a:prstGeom>
          <a:noFill/>
          <a:ln/>
        </p:spPr>
        <p:txBody>
          <a:bodyPr wrap="square" rtlCol="0" anchor="ctr"/>
          <a:lstStyle/>
          <a:p>
            <a:pPr indent="0" marL="0">
              <a:buNone/>
            </a:pPr>
            <a:r>
              <a:rPr lang="en-US" sz="1600" i="1" dirty="0">
                <a:solidFill>
                  <a:srgbClr val="112532"/>
                </a:solidFill>
                <a:latin typeface="Source Sans 3" pitchFamily="34" charset="0"/>
                <a:ea typeface="Source Sans 3" pitchFamily="34" charset="-122"/>
                <a:cs typeface="Source Sans 3" pitchFamily="34" charset="-120"/>
              </a:rPr>
              <a:t>“Funding cliffs and staffing shortages for paraprofessionals.”</a:t>
            </a:r>
            <a:endParaRPr lang="en-US" sz="1600" dirty="0"/>
          </a:p>
          <a:p>
            <a:pPr indent="0" marL="0">
              <a:buNone/>
            </a:pPr>
            <a:r>
              <a:rPr lang="en-US" sz="1200" dirty="0">
                <a:solidFill>
                  <a:srgbClr val="5B6B75"/>
                </a:solidFill>
                <a:latin typeface="Source Sans 3" pitchFamily="34" charset="0"/>
                <a:ea typeface="Source Sans 3" pitchFamily="34" charset="-122"/>
                <a:cs typeface="Source Sans 3" pitchFamily="34" charset="-120"/>
              </a:rPr>
              <a:t>Other</a:t>
            </a:r>
            <a:endParaRPr lang="en-US" sz="1600" dirty="0"/>
          </a:p>
        </p:txBody>
      </p:sp>
      <p:sp>
        <p:nvSpPr>
          <p:cNvPr id="7" name="Shape 5"/>
          <p:cNvSpPr/>
          <p:nvPr/>
        </p:nvSpPr>
        <p:spPr>
          <a:xfrm>
            <a:off x="457200" y="4526280"/>
            <a:ext cx="73152" cy="1234440"/>
          </a:xfrm>
          <a:prstGeom prst="rect">
            <a:avLst/>
          </a:prstGeom>
          <a:solidFill>
            <a:srgbClr val="28A1AF"/>
          </a:solidFill>
          <a:ln/>
        </p:spPr>
      </p:sp>
      <p:sp>
        <p:nvSpPr>
          <p:cNvPr id="8" name="Text 6"/>
          <p:cNvSpPr/>
          <p:nvPr/>
        </p:nvSpPr>
        <p:spPr>
          <a:xfrm>
            <a:off x="685800" y="4526280"/>
            <a:ext cx="6492240" cy="1234440"/>
          </a:xfrm>
          <a:prstGeom prst="rect">
            <a:avLst/>
          </a:prstGeom>
          <a:noFill/>
          <a:ln/>
        </p:spPr>
        <p:txBody>
          <a:bodyPr wrap="square" rtlCol="0" anchor="ctr"/>
          <a:lstStyle/>
          <a:p>
            <a:pPr indent="0" marL="0">
              <a:buNone/>
            </a:pPr>
            <a:r>
              <a:rPr lang="en-US" sz="1600" i="1" dirty="0">
                <a:solidFill>
                  <a:srgbClr val="112532"/>
                </a:solidFill>
                <a:latin typeface="Source Sans 3" pitchFamily="34" charset="0"/>
                <a:ea typeface="Source Sans 3" pitchFamily="34" charset="-122"/>
                <a:cs typeface="Source Sans 3" pitchFamily="34" charset="-120"/>
              </a:rPr>
              <a:t>“lower para turnover”</a:t>
            </a:r>
            <a:endParaRPr lang="en-US" sz="1600" dirty="0"/>
          </a:p>
          <a:p>
            <a:pPr indent="0" marL="0">
              <a:buNone/>
            </a:pPr>
            <a:r>
              <a:rPr lang="en-US" sz="1200" dirty="0">
                <a:solidFill>
                  <a:srgbClr val="5B6B75"/>
                </a:solidFill>
                <a:latin typeface="Source Sans 3" pitchFamily="34" charset="0"/>
                <a:ea typeface="Source Sans 3" pitchFamily="34" charset="-122"/>
                <a:cs typeface="Source Sans 3" pitchFamily="34" charset="-120"/>
              </a:rPr>
              <a:t>Other</a:t>
            </a:r>
            <a:endParaRPr lang="en-US" sz="1600" dirty="0"/>
          </a:p>
        </p:txBody>
      </p:sp>
      <p:sp>
        <p:nvSpPr>
          <p:cNvPr id="9" name="Text 7"/>
          <p:cNvSpPr/>
          <p:nvPr/>
        </p:nvSpPr>
        <p:spPr>
          <a:xfrm>
            <a:off x="7680960" y="1463040"/>
            <a:ext cx="402336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By group</a:t>
            </a:r>
            <a:endParaRPr lang="en-US" sz="1200" dirty="0"/>
          </a:p>
        </p:txBody>
      </p:sp>
      <p:graphicFrame>
        <p:nvGraphicFramePr>
          <p:cNvPr id="10" name="Chart 0" descr=""/>
          <p:cNvGraphicFramePr/>
          <p:nvPr/>
        </p:nvGraphicFramePr>
        <p:xfrm>
          <a:off x="7589520" y="1783080"/>
          <a:ext cx="4206240" cy="420624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20040"/>
            <a:ext cx="1097280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THEME 5 · 2 OF 2 RESPONSES</a:t>
            </a:r>
            <a:endParaRPr lang="en-US" sz="1200" dirty="0"/>
          </a:p>
        </p:txBody>
      </p:sp>
      <p:sp>
        <p:nvSpPr>
          <p:cNvPr id="3" name="Text 1"/>
          <p:cNvSpPr/>
          <p:nvPr/>
        </p:nvSpPr>
        <p:spPr>
          <a:xfrm>
            <a:off x="457200" y="640080"/>
            <a:ext cx="11247120" cy="731520"/>
          </a:xfrm>
          <a:prstGeom prst="rect">
            <a:avLst/>
          </a:prstGeom>
          <a:noFill/>
          <a:ln/>
        </p:spPr>
        <p:txBody>
          <a:bodyPr wrap="square" rtlCol="0" anchor="t"/>
          <a:lstStyle/>
          <a:p>
            <a:pPr indent="0" marL="0">
              <a:buNone/>
            </a:pPr>
            <a:r>
              <a:rPr lang="en-US" sz="3000" b="1" dirty="0">
                <a:solidFill>
                  <a:srgbClr val="112532"/>
                </a:solidFill>
                <a:latin typeface="Roboto" pitchFamily="34" charset="0"/>
                <a:ea typeface="Roboto" pitchFamily="34" charset="-122"/>
                <a:cs typeface="Roboto" pitchFamily="34" charset="-120"/>
              </a:rPr>
              <a:t>Systems that help and hinder</a:t>
            </a:r>
            <a:endParaRPr lang="en-US" sz="3000" dirty="0"/>
          </a:p>
        </p:txBody>
      </p:sp>
      <p:sp>
        <p:nvSpPr>
          <p:cNvPr id="4" name="Text 2"/>
          <p:cNvSpPr/>
          <p:nvPr/>
        </p:nvSpPr>
        <p:spPr>
          <a:xfrm>
            <a:off x="457200" y="1508760"/>
            <a:ext cx="6766560" cy="1371600"/>
          </a:xfrm>
          <a:prstGeom prst="rect">
            <a:avLst/>
          </a:prstGeom>
          <a:noFill/>
          <a:ln/>
        </p:spPr>
        <p:txBody>
          <a:bodyPr wrap="square" rtlCol="0" anchor="t"/>
          <a:lstStyle/>
          <a:p>
            <a:pPr indent="0" marL="0">
              <a:buNone/>
            </a:pPr>
            <a:r>
              <a:rPr lang="en-US" sz="1800" dirty="0">
                <a:solidFill>
                  <a:srgbClr val="112532"/>
                </a:solidFill>
                <a:latin typeface="Source Sans 3" pitchFamily="34" charset="0"/>
                <a:ea typeface="Source Sans 3" pitchFamily="34" charset="-122"/>
                <a:cs typeface="Source Sans 3" pitchFamily="34" charset="-120"/>
              </a:rPr>
              <a:t>Respondents named a few working systems: billing and supervisor tactical meetings.  They also named friction points: slow contracting approvals and service requests lost between departments.</a:t>
            </a:r>
            <a:endParaRPr lang="en-US" sz="1800" dirty="0"/>
          </a:p>
        </p:txBody>
      </p:sp>
      <p:sp>
        <p:nvSpPr>
          <p:cNvPr id="5" name="Shape 3"/>
          <p:cNvSpPr/>
          <p:nvPr/>
        </p:nvSpPr>
        <p:spPr>
          <a:xfrm>
            <a:off x="457200" y="3063240"/>
            <a:ext cx="73152" cy="1234440"/>
          </a:xfrm>
          <a:prstGeom prst="rect">
            <a:avLst/>
          </a:prstGeom>
          <a:solidFill>
            <a:srgbClr val="28A1AF"/>
          </a:solidFill>
          <a:ln/>
        </p:spPr>
      </p:sp>
      <p:sp>
        <p:nvSpPr>
          <p:cNvPr id="6" name="Text 4"/>
          <p:cNvSpPr/>
          <p:nvPr/>
        </p:nvSpPr>
        <p:spPr>
          <a:xfrm>
            <a:off x="685800" y="3063240"/>
            <a:ext cx="6492240" cy="1234440"/>
          </a:xfrm>
          <a:prstGeom prst="rect">
            <a:avLst/>
          </a:prstGeom>
          <a:noFill/>
          <a:ln/>
        </p:spPr>
        <p:txBody>
          <a:bodyPr wrap="square" rtlCol="0" anchor="ctr"/>
          <a:lstStyle/>
          <a:p>
            <a:pPr indent="0" marL="0">
              <a:buNone/>
            </a:pPr>
            <a:r>
              <a:rPr lang="en-US" sz="1600" i="1" dirty="0">
                <a:solidFill>
                  <a:srgbClr val="112532"/>
                </a:solidFill>
                <a:latin typeface="Source Sans 3" pitchFamily="34" charset="0"/>
                <a:ea typeface="Source Sans 3" pitchFamily="34" charset="-122"/>
                <a:cs typeface="Source Sans 3" pitchFamily="34" charset="-120"/>
              </a:rPr>
              <a:t>“One front door for district service requests; requests get lost between departments.”</a:t>
            </a:r>
            <a:endParaRPr lang="en-US" sz="1600" dirty="0"/>
          </a:p>
          <a:p>
            <a:pPr indent="0" marL="0">
              <a:buNone/>
            </a:pPr>
            <a:r>
              <a:rPr lang="en-US" sz="1200" dirty="0">
                <a:solidFill>
                  <a:srgbClr val="5B6B75"/>
                </a:solidFill>
                <a:latin typeface="Source Sans 3" pitchFamily="34" charset="0"/>
                <a:ea typeface="Source Sans 3" pitchFamily="34" charset="-122"/>
                <a:cs typeface="Source Sans 3" pitchFamily="34" charset="-120"/>
              </a:rPr>
              <a:t>Other</a:t>
            </a:r>
            <a:endParaRPr lang="en-US" sz="1600" dirty="0"/>
          </a:p>
        </p:txBody>
      </p:sp>
      <p:sp>
        <p:nvSpPr>
          <p:cNvPr id="7" name="Shape 5"/>
          <p:cNvSpPr/>
          <p:nvPr/>
        </p:nvSpPr>
        <p:spPr>
          <a:xfrm>
            <a:off x="457200" y="4526280"/>
            <a:ext cx="73152" cy="1234440"/>
          </a:xfrm>
          <a:prstGeom prst="rect">
            <a:avLst/>
          </a:prstGeom>
          <a:solidFill>
            <a:srgbClr val="28A1AF"/>
          </a:solidFill>
          <a:ln/>
        </p:spPr>
      </p:sp>
      <p:sp>
        <p:nvSpPr>
          <p:cNvPr id="8" name="Text 6"/>
          <p:cNvSpPr/>
          <p:nvPr/>
        </p:nvSpPr>
        <p:spPr>
          <a:xfrm>
            <a:off x="685800" y="4526280"/>
            <a:ext cx="6492240" cy="1234440"/>
          </a:xfrm>
          <a:prstGeom prst="rect">
            <a:avLst/>
          </a:prstGeom>
          <a:noFill/>
          <a:ln/>
        </p:spPr>
        <p:txBody>
          <a:bodyPr wrap="square" rtlCol="0" anchor="ctr"/>
          <a:lstStyle/>
          <a:p>
            <a:pPr indent="0" marL="0">
              <a:buNone/>
            </a:pPr>
            <a:r>
              <a:rPr lang="en-US" sz="1600" i="1" dirty="0">
                <a:solidFill>
                  <a:srgbClr val="112532"/>
                </a:solidFill>
                <a:latin typeface="Source Sans 3" pitchFamily="34" charset="0"/>
                <a:ea typeface="Source Sans 3" pitchFamily="34" charset="-122"/>
                <a:cs typeface="Source Sans 3" pitchFamily="34" charset="-120"/>
              </a:rPr>
              <a:t>“Billing works; contracting approvals are slow.”</a:t>
            </a:r>
            <a:endParaRPr lang="en-US" sz="1600" dirty="0"/>
          </a:p>
          <a:p>
            <a:pPr indent="0" marL="0">
              <a:buNone/>
            </a:pPr>
            <a:r>
              <a:rPr lang="en-US" sz="1200" dirty="0">
                <a:solidFill>
                  <a:srgbClr val="5B6B75"/>
                </a:solidFill>
                <a:latin typeface="Source Sans 3" pitchFamily="34" charset="0"/>
                <a:ea typeface="Source Sans 3" pitchFamily="34" charset="-122"/>
                <a:cs typeface="Source Sans 3" pitchFamily="34" charset="-120"/>
              </a:rPr>
              <a:t>Other</a:t>
            </a:r>
            <a:endParaRPr lang="en-US" sz="1600" dirty="0"/>
          </a:p>
        </p:txBody>
      </p:sp>
      <p:sp>
        <p:nvSpPr>
          <p:cNvPr id="9" name="Text 7"/>
          <p:cNvSpPr/>
          <p:nvPr/>
        </p:nvSpPr>
        <p:spPr>
          <a:xfrm>
            <a:off x="7680960" y="1463040"/>
            <a:ext cx="402336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By group</a:t>
            </a:r>
            <a:endParaRPr lang="en-US" sz="1200" dirty="0"/>
          </a:p>
        </p:txBody>
      </p:sp>
      <p:graphicFrame>
        <p:nvGraphicFramePr>
          <p:cNvPr id="10" name="Chart 0" descr=""/>
          <p:cNvGraphicFramePr/>
          <p:nvPr/>
        </p:nvGraphicFramePr>
        <p:xfrm>
          <a:off x="7589520" y="1783080"/>
          <a:ext cx="4206240" cy="420624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20040"/>
            <a:ext cx="1097280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THEME 6 · 2 OF 2 RESPONSES</a:t>
            </a:r>
            <a:endParaRPr lang="en-US" sz="1200" dirty="0"/>
          </a:p>
        </p:txBody>
      </p:sp>
      <p:sp>
        <p:nvSpPr>
          <p:cNvPr id="3" name="Text 1"/>
          <p:cNvSpPr/>
          <p:nvPr/>
        </p:nvSpPr>
        <p:spPr>
          <a:xfrm>
            <a:off x="457200" y="640080"/>
            <a:ext cx="11247120" cy="731520"/>
          </a:xfrm>
          <a:prstGeom prst="rect">
            <a:avLst/>
          </a:prstGeom>
          <a:noFill/>
          <a:ln/>
        </p:spPr>
        <p:txBody>
          <a:bodyPr wrap="square" rtlCol="0" anchor="t"/>
          <a:lstStyle/>
          <a:p>
            <a:pPr indent="0" marL="0">
              <a:buNone/>
            </a:pPr>
            <a:r>
              <a:rPr lang="en-US" sz="3000" b="1" dirty="0">
                <a:solidFill>
                  <a:srgbClr val="112532"/>
                </a:solidFill>
                <a:latin typeface="Roboto" pitchFamily="34" charset="0"/>
                <a:ea typeface="Roboto" pitchFamily="34" charset="-122"/>
                <a:cs typeface="Roboto" pitchFamily="34" charset="-120"/>
              </a:rPr>
              <a:t>New services and products for districts</a:t>
            </a:r>
            <a:endParaRPr lang="en-US" sz="3000" dirty="0"/>
          </a:p>
        </p:txBody>
      </p:sp>
      <p:sp>
        <p:nvSpPr>
          <p:cNvPr id="4" name="Text 2"/>
          <p:cNvSpPr/>
          <p:nvPr/>
        </p:nvSpPr>
        <p:spPr>
          <a:xfrm>
            <a:off x="457200" y="1508760"/>
            <a:ext cx="6766560" cy="1371600"/>
          </a:xfrm>
          <a:prstGeom prst="rect">
            <a:avLst/>
          </a:prstGeom>
          <a:noFill/>
          <a:ln/>
        </p:spPr>
        <p:txBody>
          <a:bodyPr wrap="square" rtlCol="0" anchor="t"/>
          <a:lstStyle/>
          <a:p>
            <a:pPr indent="0" marL="0">
              <a:buNone/>
            </a:pPr>
            <a:r>
              <a:rPr lang="en-US" sz="1800" dirty="0">
                <a:solidFill>
                  <a:srgbClr val="112532"/>
                </a:solidFill>
                <a:latin typeface="Source Sans 3" pitchFamily="34" charset="0"/>
                <a:ea typeface="Source Sans 3" pitchFamily="34" charset="-122"/>
                <a:cs typeface="Source Sans 3" pitchFamily="34" charset="-120"/>
              </a:rPr>
              <a:t>Both responses see room to build offerings that districts would use.  Ideas include shared back-office services for small districts, plus professional learning, school improvement, and apps.</a:t>
            </a:r>
            <a:endParaRPr lang="en-US" sz="1800" dirty="0"/>
          </a:p>
        </p:txBody>
      </p:sp>
      <p:sp>
        <p:nvSpPr>
          <p:cNvPr id="5" name="Shape 3"/>
          <p:cNvSpPr/>
          <p:nvPr/>
        </p:nvSpPr>
        <p:spPr>
          <a:xfrm>
            <a:off x="457200" y="3063240"/>
            <a:ext cx="73152" cy="1234440"/>
          </a:xfrm>
          <a:prstGeom prst="rect">
            <a:avLst/>
          </a:prstGeom>
          <a:solidFill>
            <a:srgbClr val="28A1AF"/>
          </a:solidFill>
          <a:ln/>
        </p:spPr>
      </p:sp>
      <p:sp>
        <p:nvSpPr>
          <p:cNvPr id="6" name="Text 4"/>
          <p:cNvSpPr/>
          <p:nvPr/>
        </p:nvSpPr>
        <p:spPr>
          <a:xfrm>
            <a:off x="685800" y="3063240"/>
            <a:ext cx="6492240" cy="1234440"/>
          </a:xfrm>
          <a:prstGeom prst="rect">
            <a:avLst/>
          </a:prstGeom>
          <a:noFill/>
          <a:ln/>
        </p:spPr>
        <p:txBody>
          <a:bodyPr wrap="square" rtlCol="0" anchor="ctr"/>
          <a:lstStyle/>
          <a:p>
            <a:pPr indent="0" marL="0">
              <a:buNone/>
            </a:pPr>
            <a:r>
              <a:rPr lang="en-US" sz="1600" i="1" dirty="0">
                <a:solidFill>
                  <a:srgbClr val="112532"/>
                </a:solidFill>
                <a:latin typeface="Source Sans 3" pitchFamily="34" charset="0"/>
                <a:ea typeface="Source Sans 3" pitchFamily="34" charset="-122"/>
                <a:cs typeface="Source Sans 3" pitchFamily="34" charset="-120"/>
              </a:rPr>
              <a:t>“Shared HR and data services for small districts.”</a:t>
            </a:r>
            <a:endParaRPr lang="en-US" sz="1600" dirty="0"/>
          </a:p>
          <a:p>
            <a:pPr indent="0" marL="0">
              <a:buNone/>
            </a:pPr>
            <a:r>
              <a:rPr lang="en-US" sz="1200" dirty="0">
                <a:solidFill>
                  <a:srgbClr val="5B6B75"/>
                </a:solidFill>
                <a:latin typeface="Source Sans 3" pitchFamily="34" charset="0"/>
                <a:ea typeface="Source Sans 3" pitchFamily="34" charset="-122"/>
                <a:cs typeface="Source Sans 3" pitchFamily="34" charset="-120"/>
              </a:rPr>
              <a:t>Other</a:t>
            </a:r>
            <a:endParaRPr lang="en-US" sz="1600" dirty="0"/>
          </a:p>
        </p:txBody>
      </p:sp>
      <p:sp>
        <p:nvSpPr>
          <p:cNvPr id="7" name="Shape 5"/>
          <p:cNvSpPr/>
          <p:nvPr/>
        </p:nvSpPr>
        <p:spPr>
          <a:xfrm>
            <a:off x="457200" y="4526280"/>
            <a:ext cx="73152" cy="1234440"/>
          </a:xfrm>
          <a:prstGeom prst="rect">
            <a:avLst/>
          </a:prstGeom>
          <a:solidFill>
            <a:srgbClr val="28A1AF"/>
          </a:solidFill>
          <a:ln/>
        </p:spPr>
      </p:sp>
      <p:sp>
        <p:nvSpPr>
          <p:cNvPr id="8" name="Text 6"/>
          <p:cNvSpPr/>
          <p:nvPr/>
        </p:nvSpPr>
        <p:spPr>
          <a:xfrm>
            <a:off x="685800" y="4526280"/>
            <a:ext cx="6492240" cy="1234440"/>
          </a:xfrm>
          <a:prstGeom prst="rect">
            <a:avLst/>
          </a:prstGeom>
          <a:noFill/>
          <a:ln/>
        </p:spPr>
        <p:txBody>
          <a:bodyPr wrap="square" rtlCol="0" anchor="ctr"/>
          <a:lstStyle/>
          <a:p>
            <a:pPr indent="0" marL="0">
              <a:buNone/>
            </a:pPr>
            <a:r>
              <a:rPr lang="en-US" sz="1600" i="1" dirty="0">
                <a:solidFill>
                  <a:srgbClr val="112532"/>
                </a:solidFill>
                <a:latin typeface="Source Sans 3" pitchFamily="34" charset="0"/>
                <a:ea typeface="Source Sans 3" pitchFamily="34" charset="-122"/>
                <a:cs typeface="Source Sans 3" pitchFamily="34" charset="-120"/>
              </a:rPr>
              <a:t>“creating products/apps for districts”</a:t>
            </a:r>
            <a:endParaRPr lang="en-US" sz="1600" dirty="0"/>
          </a:p>
          <a:p>
            <a:pPr indent="0" marL="0">
              <a:buNone/>
            </a:pPr>
            <a:r>
              <a:rPr lang="en-US" sz="1200" dirty="0">
                <a:solidFill>
                  <a:srgbClr val="5B6B75"/>
                </a:solidFill>
                <a:latin typeface="Source Sans 3" pitchFamily="34" charset="0"/>
                <a:ea typeface="Source Sans 3" pitchFamily="34" charset="-122"/>
                <a:cs typeface="Source Sans 3" pitchFamily="34" charset="-120"/>
              </a:rPr>
              <a:t>Other</a:t>
            </a:r>
            <a:endParaRPr lang="en-US" sz="1600" dirty="0"/>
          </a:p>
        </p:txBody>
      </p:sp>
      <p:sp>
        <p:nvSpPr>
          <p:cNvPr id="9" name="Text 7"/>
          <p:cNvSpPr/>
          <p:nvPr/>
        </p:nvSpPr>
        <p:spPr>
          <a:xfrm>
            <a:off x="7680960" y="1463040"/>
            <a:ext cx="402336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By group</a:t>
            </a:r>
            <a:endParaRPr lang="en-US" sz="1200" dirty="0"/>
          </a:p>
        </p:txBody>
      </p:sp>
      <p:graphicFrame>
        <p:nvGraphicFramePr>
          <p:cNvPr id="10" name="Chart 0" descr=""/>
          <p:cNvGraphicFramePr/>
          <p:nvPr/>
        </p:nvGraphicFramePr>
        <p:xfrm>
          <a:off x="7589520" y="1783080"/>
          <a:ext cx="4206240" cy="420624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411480"/>
            <a:ext cx="11247120" cy="731520"/>
          </a:xfrm>
          <a:prstGeom prst="rect">
            <a:avLst/>
          </a:prstGeom>
          <a:noFill/>
          <a:ln/>
        </p:spPr>
        <p:txBody>
          <a:bodyPr wrap="square" rtlCol="0" anchor="t"/>
          <a:lstStyle/>
          <a:p>
            <a:pPr indent="0" marL="0">
              <a:buNone/>
            </a:pPr>
            <a:r>
              <a:rPr lang="en-US" sz="3000" b="1" dirty="0">
                <a:solidFill>
                  <a:srgbClr val="112532"/>
                </a:solidFill>
                <a:latin typeface="Roboto" pitchFamily="34" charset="0"/>
                <a:ea typeface="Roboto" pitchFamily="34" charset="-122"/>
                <a:cs typeface="Roboto" pitchFamily="34" charset="-120"/>
              </a:rPr>
              <a:t>What stands out</a:t>
            </a:r>
            <a:endParaRPr lang="en-US" sz="3000" dirty="0"/>
          </a:p>
        </p:txBody>
      </p:sp>
      <p:sp>
        <p:nvSpPr>
          <p:cNvPr id="3" name="Text 1"/>
          <p:cNvSpPr/>
          <p:nvPr/>
        </p:nvSpPr>
        <p:spPr>
          <a:xfrm>
            <a:off x="457200" y="1463040"/>
            <a:ext cx="11247120" cy="4663440"/>
          </a:xfrm>
          <a:prstGeom prst="rect">
            <a:avLst/>
          </a:prstGeom>
          <a:noFill/>
          <a:ln/>
        </p:spPr>
        <p:txBody>
          <a:bodyPr wrap="square" rtlCol="0" anchor="t"/>
          <a:lstStyle/>
          <a:p>
            <a:pPr marL="228600" indent="-228600">
              <a:spcAft>
                <a:spcPts val="800"/>
              </a:spcAft>
              <a:buSzPct val="100000"/>
              <a:buChar char="•"/>
            </a:pPr>
            <a:r>
              <a:rPr lang="en-US" sz="1800" dirty="0">
                <a:solidFill>
                  <a:srgbClr val="112532"/>
                </a:solidFill>
                <a:latin typeface="Source Sans 3" pitchFamily="34" charset="0"/>
                <a:ea typeface="Source Sans 3" pitchFamily="34" charset="-122"/>
                <a:cs typeface="Source Sans 3" pitchFamily="34" charset="-120"/>
              </a:rPr>
              <a:t>R01 labels itself a test response and asks to be deleted, and none of its follow-ups were answered. Every finding that relies on R01 should be treated as placeholder content, which leaves one real response.</a:t>
            </a:r>
            <a:endParaRPr lang="en-US" sz="1800" dirty="0"/>
          </a:p>
          <a:p>
            <a:pPr marL="228600" indent="-228600">
              <a:spcAft>
                <a:spcPts val="800"/>
              </a:spcAft>
              <a:buSzPct val="100000"/>
              <a:buChar char="•"/>
            </a:pPr>
            <a:r>
              <a:rPr lang="en-US" sz="1800" dirty="0">
                <a:solidFill>
                  <a:srgbClr val="112532"/>
                </a:solidFill>
                <a:latin typeface="Source Sans 3" pitchFamily="34" charset="0"/>
                <a:ea typeface="Source Sans 3" pitchFamily="34" charset="-122"/>
                <a:cs typeface="Source Sans 3" pitchFamily="34" charset="-120"/>
              </a:rPr>
              <a:t>The only real respondent (district educator) mixed serious ideas with lighthearted ones. Lunch, the deli, and parking appear among strengths and priorities, so it is hard to tell which answers are meant as priorities.</a:t>
            </a:r>
            <a:endParaRPr lang="en-US" sz="1800" dirty="0"/>
          </a:p>
          <a:p>
            <a:pPr marL="228600" indent="-228600">
              <a:spcAft>
                <a:spcPts val="800"/>
              </a:spcAft>
              <a:buSzPct val="100000"/>
              <a:buChar char="•"/>
            </a:pPr>
            <a:r>
              <a:rPr lang="en-US" sz="1800" dirty="0">
                <a:solidFill>
                  <a:srgbClr val="112532"/>
                </a:solidFill>
                <a:latin typeface="Source Sans 3" pitchFamily="34" charset="0"/>
                <a:ea typeface="Source Sans 3" pitchFamily="34" charset="-122"/>
                <a:cs typeface="Source Sans 3" pitchFamily="34" charset="-120"/>
              </a:rPr>
              <a:t>Families came up only from the district educator, who sees family conversations and support as ACES's main area to strengthen. The proposed approach was AI-focused family nights.</a:t>
            </a:r>
            <a:endParaRPr lang="en-US" sz="1800" dirty="0"/>
          </a:p>
          <a:p>
            <a:pPr marL="228600" indent="-228600">
              <a:spcAft>
                <a:spcPts val="800"/>
              </a:spcAft>
              <a:buSzPct val="100000"/>
              <a:buChar char="•"/>
            </a:pPr>
            <a:r>
              <a:rPr lang="en-US" sz="1800" dirty="0">
                <a:solidFill>
                  <a:srgbClr val="112532"/>
                </a:solidFill>
                <a:latin typeface="Source Sans 3" pitchFamily="34" charset="0"/>
                <a:ea typeface="Source Sans 3" pitchFamily="34" charset="-122"/>
                <a:cs typeface="Source Sans 3" pitchFamily="34" charset="-120"/>
              </a:rPr>
              <a:t>"Super intelligence!" was given as the top emerging challenge with no explanation. It may signal concern about AI moving faster than schools can adapt.</a:t>
            </a:r>
            <a:endParaRPr lang="en-US" sz="1800" dirty="0"/>
          </a:p>
          <a:p>
            <a:pPr marL="228600" indent="-228600">
              <a:spcAft>
                <a:spcPts val="800"/>
              </a:spcAft>
              <a:buSzPct val="100000"/>
              <a:buChar char="•"/>
            </a:pPr>
            <a:r>
              <a:rPr lang="en-US" sz="1800" dirty="0">
                <a:solidFill>
                  <a:srgbClr val="112532"/>
                </a:solidFill>
                <a:latin typeface="Source Sans 3" pitchFamily="34" charset="0"/>
                <a:ea typeface="Source Sans 3" pitchFamily="34" charset="-122"/>
                <a:cs typeface="Source Sans 3" pitchFamily="34" charset="-120"/>
              </a:rPr>
              <a:t>Parking was named both as a barrier to connection and as a strategic priority by the same respondent.</a:t>
            </a:r>
            <a:endParaRPr lang="en-US" sz="1800" dirty="0"/>
          </a:p>
        </p:txBody>
      </p:sp>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411480"/>
            <a:ext cx="11247120" cy="731520"/>
          </a:xfrm>
          <a:prstGeom prst="rect">
            <a:avLst/>
          </a:prstGeom>
          <a:noFill/>
          <a:ln/>
        </p:spPr>
        <p:txBody>
          <a:bodyPr wrap="square" rtlCol="0" anchor="t"/>
          <a:lstStyle/>
          <a:p>
            <a:pPr indent="0" marL="0">
              <a:buNone/>
            </a:pPr>
            <a:r>
              <a:rPr lang="en-US" sz="3000" b="1" dirty="0">
                <a:solidFill>
                  <a:srgbClr val="112532"/>
                </a:solidFill>
                <a:latin typeface="Roboto" pitchFamily="34" charset="0"/>
                <a:ea typeface="Roboto" pitchFamily="34" charset="-122"/>
                <a:cs typeface="Roboto" pitchFamily="34" charset="-120"/>
              </a:rPr>
              <a:t>Where groups agree and differ</a:t>
            </a:r>
            <a:endParaRPr lang="en-US" sz="3000" dirty="0"/>
          </a:p>
        </p:txBody>
      </p:sp>
      <p:sp>
        <p:nvSpPr>
          <p:cNvPr id="3" name="Shape 1"/>
          <p:cNvSpPr/>
          <p:nvPr/>
        </p:nvSpPr>
        <p:spPr>
          <a:xfrm>
            <a:off x="457200" y="1463040"/>
            <a:ext cx="5486400" cy="4572000"/>
          </a:xfrm>
          <a:prstGeom prst="rect">
            <a:avLst>
              <a:gd name="adj" fmla="val 1600"/>
            </a:avLst>
          </a:prstGeom>
          <a:solidFill>
            <a:srgbClr val="E6EFF5"/>
          </a:solidFill>
          <a:ln/>
        </p:spPr>
      </p:sp>
      <p:sp>
        <p:nvSpPr>
          <p:cNvPr id="4" name="Shape 2"/>
          <p:cNvSpPr/>
          <p:nvPr/>
        </p:nvSpPr>
        <p:spPr>
          <a:xfrm>
            <a:off x="6245352" y="1463040"/>
            <a:ext cx="5486400" cy="4572000"/>
          </a:xfrm>
          <a:prstGeom prst="rect">
            <a:avLst>
              <a:gd name="adj" fmla="val 1600"/>
            </a:avLst>
          </a:prstGeom>
          <a:solidFill>
            <a:srgbClr val="FDF3DC"/>
          </a:solidFill>
          <a:ln/>
        </p:spPr>
      </p:sp>
      <p:sp>
        <p:nvSpPr>
          <p:cNvPr id="5" name="Text 3"/>
          <p:cNvSpPr/>
          <p:nvPr/>
        </p:nvSpPr>
        <p:spPr>
          <a:xfrm>
            <a:off x="731520" y="1600200"/>
            <a:ext cx="4937760" cy="411480"/>
          </a:xfrm>
          <a:prstGeom prst="rect">
            <a:avLst/>
          </a:prstGeom>
          <a:noFill/>
          <a:ln/>
        </p:spPr>
        <p:txBody>
          <a:bodyPr wrap="square" rtlCol="0" anchor="ctr"/>
          <a:lstStyle/>
          <a:p>
            <a:pPr indent="0" marL="0">
              <a:buNone/>
            </a:pPr>
            <a:r>
              <a:rPr lang="en-US" sz="2000" b="1" dirty="0">
                <a:solidFill>
                  <a:srgbClr val="09578B"/>
                </a:solidFill>
                <a:latin typeface="Roboto" pitchFamily="34" charset="0"/>
                <a:ea typeface="Roboto" pitchFamily="34" charset="-122"/>
                <a:cs typeface="Roboto" pitchFamily="34" charset="-120"/>
              </a:rPr>
              <a:t>Agreement</a:t>
            </a:r>
            <a:endParaRPr lang="en-US" sz="2000" dirty="0"/>
          </a:p>
        </p:txBody>
      </p:sp>
      <p:sp>
        <p:nvSpPr>
          <p:cNvPr id="6" name="Text 4"/>
          <p:cNvSpPr/>
          <p:nvPr/>
        </p:nvSpPr>
        <p:spPr>
          <a:xfrm>
            <a:off x="6519672" y="1600200"/>
            <a:ext cx="4937760" cy="411480"/>
          </a:xfrm>
          <a:prstGeom prst="rect">
            <a:avLst/>
          </a:prstGeom>
          <a:noFill/>
          <a:ln/>
        </p:spPr>
        <p:txBody>
          <a:bodyPr wrap="square" rtlCol="0" anchor="ctr"/>
          <a:lstStyle/>
          <a:p>
            <a:pPr indent="0" marL="0">
              <a:buNone/>
            </a:pPr>
            <a:r>
              <a:rPr lang="en-US" sz="2000" b="1" dirty="0">
                <a:solidFill>
                  <a:srgbClr val="8A5A00"/>
                </a:solidFill>
                <a:latin typeface="Roboto" pitchFamily="34" charset="0"/>
                <a:ea typeface="Roboto" pitchFamily="34" charset="-122"/>
                <a:cs typeface="Roboto" pitchFamily="34" charset="-120"/>
              </a:rPr>
              <a:t>Differences</a:t>
            </a:r>
            <a:endParaRPr lang="en-US" sz="2000" dirty="0"/>
          </a:p>
        </p:txBody>
      </p:sp>
      <p:sp>
        <p:nvSpPr>
          <p:cNvPr id="7" name="Text 5"/>
          <p:cNvSpPr/>
          <p:nvPr/>
        </p:nvSpPr>
        <p:spPr>
          <a:xfrm>
            <a:off x="731520" y="2103120"/>
            <a:ext cx="4937760" cy="3749040"/>
          </a:xfrm>
          <a:prstGeom prst="rect">
            <a:avLst/>
          </a:prstGeom>
          <a:noFill/>
          <a:ln/>
        </p:spPr>
        <p:txBody>
          <a:bodyPr wrap="square" rtlCol="0" anchor="t"/>
          <a:lstStyle/>
          <a:p>
            <a:pPr marL="228600" indent="-228600">
              <a:spcAft>
                <a:spcPts val="800"/>
              </a:spcAft>
              <a:buSzPct val="100000"/>
              <a:buChar char="•"/>
            </a:pPr>
            <a:r>
              <a:rPr lang="en-US" sz="1500" dirty="0">
                <a:solidFill>
                  <a:srgbClr val="112532"/>
                </a:solidFill>
                <a:latin typeface="Source Sans 3" pitchFamily="34" charset="0"/>
                <a:ea typeface="Source Sans 3" pitchFamily="34" charset="-122"/>
                <a:cs typeface="Source Sans 3" pitchFamily="34" charset="-120"/>
              </a:rPr>
              <a:t>Both responses want ACES to be known for AI, whether through guidance, innovation, or tools.</a:t>
            </a:r>
            <a:endParaRPr lang="en-US" sz="1500" dirty="0"/>
          </a:p>
          <a:p>
            <a:pPr marL="228600" indent="-228600">
              <a:spcAft>
                <a:spcPts val="800"/>
              </a:spcAft>
              <a:buSzPct val="100000"/>
              <a:buChar char="•"/>
            </a:pPr>
            <a:r>
              <a:rPr lang="en-US" sz="1500" dirty="0">
                <a:solidFill>
                  <a:srgbClr val="112532"/>
                </a:solidFill>
                <a:latin typeface="Source Sans 3" pitchFamily="34" charset="0"/>
                <a:ea typeface="Source Sans 3" pitchFamily="34" charset="-122"/>
                <a:cs typeface="Source Sans 3" pitchFamily="34" charset="-120"/>
              </a:rPr>
              <a:t>Both value in-person gatherings, such as superintendent meetings, convocation, and retreats, for building connection.</a:t>
            </a:r>
            <a:endParaRPr lang="en-US" sz="1500" dirty="0"/>
          </a:p>
          <a:p>
            <a:pPr marL="228600" indent="-228600">
              <a:spcAft>
                <a:spcPts val="800"/>
              </a:spcAft>
              <a:buSzPct val="100000"/>
              <a:buChar char="•"/>
            </a:pPr>
            <a:r>
              <a:rPr lang="en-US" sz="1500" dirty="0">
                <a:solidFill>
                  <a:srgbClr val="112532"/>
                </a:solidFill>
                <a:latin typeface="Source Sans 3" pitchFamily="34" charset="0"/>
                <a:ea typeface="Source Sans 3" pitchFamily="34" charset="-122"/>
                <a:cs typeface="Source Sans 3" pitchFamily="34" charset="-120"/>
              </a:rPr>
              <a:t>Both see opportunity in new services or products built for districts.</a:t>
            </a:r>
            <a:endParaRPr lang="en-US" sz="1500" dirty="0"/>
          </a:p>
          <a:p>
            <a:pPr marL="228600" indent="-228600">
              <a:spcAft>
                <a:spcPts val="800"/>
              </a:spcAft>
              <a:buSzPct val="100000"/>
              <a:buChar char="•"/>
            </a:pPr>
            <a:r>
              <a:rPr lang="en-US" sz="1500" dirty="0">
                <a:solidFill>
                  <a:srgbClr val="112532"/>
                </a:solidFill>
                <a:latin typeface="Source Sans 3" pitchFamily="34" charset="0"/>
                <a:ea typeface="Source Sans 3" pitchFamily="34" charset="-122"/>
                <a:cs typeface="Source Sans 3" pitchFamily="34" charset="-120"/>
              </a:rPr>
              <a:t>Both raise communication gaps, though they disagree on who is underserved.</a:t>
            </a:r>
            <a:endParaRPr lang="en-US" sz="1500" dirty="0"/>
          </a:p>
        </p:txBody>
      </p:sp>
      <p:sp>
        <p:nvSpPr>
          <p:cNvPr id="8" name="Text 6"/>
          <p:cNvSpPr/>
          <p:nvPr/>
        </p:nvSpPr>
        <p:spPr>
          <a:xfrm>
            <a:off x="6519672" y="2103120"/>
            <a:ext cx="4937760" cy="3749040"/>
          </a:xfrm>
          <a:prstGeom prst="rect">
            <a:avLst/>
          </a:prstGeom>
          <a:noFill/>
          <a:ln/>
        </p:spPr>
        <p:txBody>
          <a:bodyPr wrap="square" rtlCol="0" anchor="t"/>
          <a:lstStyle/>
          <a:p>
            <a:pPr marL="228600" indent="-228600">
              <a:spcAft>
                <a:spcPts val="800"/>
              </a:spcAft>
              <a:buSzPct val="100000"/>
              <a:buChar char="•"/>
            </a:pPr>
            <a:r>
              <a:rPr lang="en-US" sz="1500" dirty="0">
                <a:solidFill>
                  <a:srgbClr val="112532"/>
                </a:solidFill>
                <a:latin typeface="Source Sans 3" pitchFamily="34" charset="0"/>
                <a:ea typeface="Source Sans 3" pitchFamily="34" charset="-122"/>
                <a:cs typeface="Source Sans 3" pitchFamily="34" charset="-120"/>
              </a:rPr>
              <a:t>The two responses disagree on where ACES falls short. R01 (test) says ACES is weak at telling districts about its services. The district educator says district outreach is a strength and family support is the gap.</a:t>
            </a:r>
            <a:endParaRPr lang="en-US" sz="1500" dirty="0"/>
          </a:p>
          <a:p>
            <a:pPr marL="228600" indent="-228600">
              <a:spcAft>
                <a:spcPts val="800"/>
              </a:spcAft>
              <a:buSzPct val="100000"/>
              <a:buChar char="•"/>
            </a:pPr>
            <a:r>
              <a:rPr lang="en-US" sz="1500" dirty="0">
                <a:solidFill>
                  <a:srgbClr val="112532"/>
                </a:solidFill>
                <a:latin typeface="Source Sans 3" pitchFamily="34" charset="0"/>
                <a:ea typeface="Source Sans 3" pitchFamily="34" charset="-122"/>
                <a:cs typeface="Source Sans 3" pitchFamily="34" charset="-120"/>
              </a:rPr>
              <a:t>R01's priorities focus on district-facing operations: contracting, a single front door, and paraprofessional retention. The district educator's priorities focus on internal staff experience: parking, books, equipment, and enjoying the work.</a:t>
            </a:r>
            <a:endParaRPr lang="en-US" sz="1500" dirty="0"/>
          </a:p>
          <a:p>
            <a:pPr marL="228600" indent="-228600">
              <a:spcAft>
                <a:spcPts val="800"/>
              </a:spcAft>
              <a:buSzPct val="100000"/>
              <a:buChar char="•"/>
            </a:pPr>
            <a:r>
              <a:rPr lang="en-US" sz="1500" dirty="0">
                <a:solidFill>
                  <a:srgbClr val="112532"/>
                </a:solidFill>
                <a:latin typeface="Source Sans 3" pitchFamily="34" charset="0"/>
                <a:ea typeface="Source Sans 3" pitchFamily="34" charset="-122"/>
                <a:cs typeface="Source Sans 3" pitchFamily="34" charset="-120"/>
              </a:rPr>
              <a:t>R01 proposes measurable success indicators, while the district educator defines success as enjoyment of the work.</a:t>
            </a:r>
            <a:endParaRPr lang="en-US" sz="1500" dirty="0"/>
          </a:p>
        </p:txBody>
      </p:sp>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20040"/>
            <a:ext cx="1097280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WHAT PEOPLE NAMED IN QUESTION 9</a:t>
            </a:r>
            <a:endParaRPr lang="en-US" sz="1200" dirty="0"/>
          </a:p>
        </p:txBody>
      </p:sp>
      <p:sp>
        <p:nvSpPr>
          <p:cNvPr id="3" name="Text 1"/>
          <p:cNvSpPr/>
          <p:nvPr/>
        </p:nvSpPr>
        <p:spPr>
          <a:xfrm>
            <a:off x="457200" y="640080"/>
            <a:ext cx="11247120" cy="731520"/>
          </a:xfrm>
          <a:prstGeom prst="rect">
            <a:avLst/>
          </a:prstGeom>
          <a:noFill/>
          <a:ln/>
        </p:spPr>
        <p:txBody>
          <a:bodyPr wrap="square" rtlCol="0" anchor="t"/>
          <a:lstStyle/>
          <a:p>
            <a:pPr indent="0" marL="0">
              <a:buNone/>
            </a:pPr>
            <a:r>
              <a:rPr lang="en-US" sz="3000" b="1" dirty="0">
                <a:solidFill>
                  <a:srgbClr val="112532"/>
                </a:solidFill>
                <a:latin typeface="Roboto" pitchFamily="34" charset="0"/>
                <a:ea typeface="Roboto" pitchFamily="34" charset="-122"/>
                <a:cs typeface="Roboto" pitchFamily="34" charset="-120"/>
              </a:rPr>
              <a:t>Draft priorities</a:t>
            </a:r>
            <a:endParaRPr lang="en-US" sz="3000" dirty="0"/>
          </a:p>
        </p:txBody>
      </p:sp>
      <p:graphicFrame>
        <p:nvGraphicFramePr>
          <p:cNvPr id="4" name="Chart 0" descr=""/>
          <p:cNvGraphicFramePr/>
          <p:nvPr/>
        </p:nvGraphicFramePr>
        <p:xfrm>
          <a:off x="457200" y="1463040"/>
          <a:ext cx="6309360" cy="4572000"/>
        </p:xfrm>
        <a:graphic xmlns:a="http://schemas.openxmlformats.org/drawingml/2006/main">
          <a:graphicData uri="http://schemas.openxmlformats.org/drawingml/2006/chart">
            <c:chart xmlns:c="http://schemas.openxmlformats.org/drawingml/2006/chart" r:id="rId1"/>
          </a:graphicData>
        </a:graphic>
      </p:graphicFrame>
      <p:sp>
        <p:nvSpPr>
          <p:cNvPr id="5" name="Text 2"/>
          <p:cNvSpPr/>
          <p:nvPr/>
        </p:nvSpPr>
        <p:spPr>
          <a:xfrm>
            <a:off x="7132320" y="1463040"/>
            <a:ext cx="4572000" cy="365760"/>
          </a:xfrm>
          <a:prstGeom prst="rect">
            <a:avLst/>
          </a:prstGeom>
          <a:noFill/>
          <a:ln/>
        </p:spPr>
        <p:txBody>
          <a:bodyPr wrap="square" rtlCol="0" anchor="ctr"/>
          <a:lstStyle/>
          <a:p>
            <a:pPr indent="0" marL="0">
              <a:buNone/>
            </a:pPr>
            <a:r>
              <a:rPr lang="en-US" sz="1300" b="1" dirty="0">
                <a:solidFill>
                  <a:srgbClr val="28A1AF"/>
                </a:solidFill>
                <a:latin typeface="Montserrat" pitchFamily="34" charset="0"/>
                <a:ea typeface="Montserrat" pitchFamily="34" charset="-122"/>
                <a:cs typeface="Montserrat" pitchFamily="34" charset="-120"/>
              </a:rPr>
              <a:t>Draft recommendations</a:t>
            </a:r>
            <a:endParaRPr lang="en-US" sz="1300" dirty="0"/>
          </a:p>
        </p:txBody>
      </p:sp>
      <p:sp>
        <p:nvSpPr>
          <p:cNvPr id="6" name="Text 3"/>
          <p:cNvSpPr/>
          <p:nvPr/>
        </p:nvSpPr>
        <p:spPr>
          <a:xfrm>
            <a:off x="7132320" y="1874520"/>
            <a:ext cx="4572000" cy="4206240"/>
          </a:xfrm>
          <a:prstGeom prst="rect">
            <a:avLst/>
          </a:prstGeom>
          <a:noFill/>
          <a:ln/>
        </p:spPr>
        <p:txBody>
          <a:bodyPr wrap="square" rtlCol="0" anchor="t"/>
          <a:lstStyle/>
          <a:p>
            <a:pPr marL="228600" indent="-228600">
              <a:spcAft>
                <a:spcPts val="800"/>
              </a:spcAft>
              <a:buSzPct val="100000"/>
              <a:buChar char="•"/>
            </a:pPr>
            <a:r>
              <a:rPr lang="en-US" sz="1300" dirty="0">
                <a:solidFill>
                  <a:srgbClr val="112532"/>
                </a:solidFill>
                <a:latin typeface="Source Sans 3" pitchFamily="34" charset="0"/>
                <a:ea typeface="Source Sans 3" pitchFamily="34" charset="-122"/>
                <a:cs typeface="Source Sans 3" pitchFamily="34" charset="-120"/>
              </a:rPr>
              <a:t>Delete the R01 test response and collect substantially more input, especially from families, community members, and district leaders, before drawing conclusions from this round.</a:t>
            </a:r>
            <a:endParaRPr lang="en-US" sz="1300" dirty="0"/>
          </a:p>
          <a:p>
            <a:pPr marL="228600" indent="-228600">
              <a:spcAft>
                <a:spcPts val="800"/>
              </a:spcAft>
              <a:buSzPct val="100000"/>
              <a:buChar char="•"/>
            </a:pPr>
            <a:r>
              <a:rPr lang="en-US" sz="1300" dirty="0">
                <a:solidFill>
                  <a:srgbClr val="112532"/>
                </a:solidFill>
                <a:latin typeface="Source Sans 3" pitchFamily="34" charset="0"/>
                <a:ea typeface="Source Sans 3" pitchFamily="34" charset="-122"/>
                <a:cs typeface="Source Sans 3" pitchFamily="34" charset="-120"/>
              </a:rPr>
              <a:t>Explore an AI strategy that includes guidance and professional learning for districts, and test early formats such as an AI summit or AI family nights.</a:t>
            </a:r>
            <a:endParaRPr lang="en-US" sz="1300" dirty="0"/>
          </a:p>
          <a:p>
            <a:pPr marL="228600" indent="-228600">
              <a:spcAft>
                <a:spcPts val="800"/>
              </a:spcAft>
              <a:buSzPct val="100000"/>
              <a:buChar char="•"/>
            </a:pPr>
            <a:r>
              <a:rPr lang="en-US" sz="1300" dirty="0">
                <a:solidFill>
                  <a:srgbClr val="112532"/>
                </a:solidFill>
                <a:latin typeface="Source Sans 3" pitchFamily="34" charset="0"/>
                <a:ea typeface="Source Sans 3" pitchFamily="34" charset="-122"/>
                <a:cs typeface="Source Sans 3" pitchFamily="34" charset="-120"/>
              </a:rPr>
              <a:t>Review how ACES communicates internally and to districts, including whether division newsletters should be combined and how often ELC shares updates and expectations.</a:t>
            </a:r>
            <a:endParaRPr lang="en-US" sz="1300" dirty="0"/>
          </a:p>
          <a:p>
            <a:pPr marL="228600" indent="-228600">
              <a:spcAft>
                <a:spcPts val="800"/>
              </a:spcAft>
              <a:buSzPct val="100000"/>
              <a:buChar char="•"/>
            </a:pPr>
            <a:r>
              <a:rPr lang="en-US" sz="1300" dirty="0">
                <a:solidFill>
                  <a:srgbClr val="112532"/>
                </a:solidFill>
                <a:latin typeface="Source Sans 3" pitchFamily="34" charset="0"/>
                <a:ea typeface="Source Sans 3" pitchFamily="34" charset="-122"/>
                <a:cs typeface="Source Sans 3" pitchFamily="34" charset="-120"/>
              </a:rPr>
              <a:t>Gather more input on workforce shortages, including paraprofessionals and substitutes, to see whether they belong among the agency's strategic priorities.</a:t>
            </a:r>
            <a:endParaRPr lang="en-US" sz="1300" dirty="0"/>
          </a:p>
          <a:p>
            <a:pPr marL="228600" indent="-228600">
              <a:spcAft>
                <a:spcPts val="800"/>
              </a:spcAft>
              <a:buSzPct val="100000"/>
              <a:buChar char="•"/>
            </a:pPr>
            <a:r>
              <a:rPr lang="en-US" sz="1300" dirty="0">
                <a:solidFill>
                  <a:srgbClr val="112532"/>
                </a:solidFill>
                <a:latin typeface="Source Sans 3" pitchFamily="34" charset="0"/>
                <a:ea typeface="Source Sans 3" pitchFamily="34" charset="-122"/>
                <a:cs typeface="Source Sans 3" pitchFamily="34" charset="-120"/>
              </a:rPr>
              <a:t>Test with district partners whether a single front door for service requests and faster contracting approvals would improve responsiveness.</a:t>
            </a:r>
            <a:endParaRPr lang="en-US" sz="1300" dirty="0"/>
          </a:p>
        </p:txBody>
      </p:sp>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320040"/>
            <a:ext cx="1097280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WHAT PROGRESS WOULD LOOK LIKE (QUESTION 10)</a:t>
            </a:r>
            <a:endParaRPr lang="en-US" sz="1200" dirty="0"/>
          </a:p>
        </p:txBody>
      </p:sp>
      <p:sp>
        <p:nvSpPr>
          <p:cNvPr id="3" name="Text 1"/>
          <p:cNvSpPr/>
          <p:nvPr/>
        </p:nvSpPr>
        <p:spPr>
          <a:xfrm>
            <a:off x="457200" y="640080"/>
            <a:ext cx="11247120" cy="731520"/>
          </a:xfrm>
          <a:prstGeom prst="rect">
            <a:avLst/>
          </a:prstGeom>
          <a:noFill/>
          <a:ln/>
        </p:spPr>
        <p:txBody>
          <a:bodyPr wrap="square" rtlCol="0" anchor="t"/>
          <a:lstStyle/>
          <a:p>
            <a:pPr indent="0" marL="0">
              <a:buNone/>
            </a:pPr>
            <a:r>
              <a:rPr lang="en-US" sz="3000" b="1" dirty="0">
                <a:solidFill>
                  <a:srgbClr val="112532"/>
                </a:solidFill>
                <a:latin typeface="Roboto" pitchFamily="34" charset="0"/>
                <a:ea typeface="Roboto" pitchFamily="34" charset="-122"/>
                <a:cs typeface="Roboto" pitchFamily="34" charset="-120"/>
              </a:rPr>
              <a:t>Vision of success</a:t>
            </a:r>
            <a:endParaRPr lang="en-US" sz="3000" dirty="0"/>
          </a:p>
        </p:txBody>
      </p:sp>
      <p:sp>
        <p:nvSpPr>
          <p:cNvPr id="4" name="Text 2"/>
          <p:cNvSpPr/>
          <p:nvPr/>
        </p:nvSpPr>
        <p:spPr>
          <a:xfrm>
            <a:off x="457200" y="1463040"/>
            <a:ext cx="5852160" cy="4480560"/>
          </a:xfrm>
          <a:prstGeom prst="rect">
            <a:avLst/>
          </a:prstGeom>
          <a:noFill/>
          <a:ln/>
        </p:spPr>
        <p:txBody>
          <a:bodyPr wrap="square" rtlCol="0" anchor="t"/>
          <a:lstStyle/>
          <a:p>
            <a:pPr indent="0" marL="0">
              <a:buNone/>
            </a:pPr>
            <a:r>
              <a:rPr lang="en-US" sz="1600" dirty="0">
                <a:solidFill>
                  <a:srgbClr val="112532"/>
                </a:solidFill>
                <a:latin typeface="Source Sans 3" pitchFamily="34" charset="0"/>
                <a:ea typeface="Source Sans 3" pitchFamily="34" charset="-122"/>
                <a:cs typeface="Source Sans 3" pitchFamily="34" charset="-120"/>
              </a:rPr>
              <a:t>R01 (test) offered measurable evidence: shorter placement wait lists tracked quarterly and lower paraprofessional turnover. R02 said success would look like people having fun with their work. Neither response described changes for students, families, or communities.</a:t>
            </a:r>
            <a:endParaRPr lang="en-US" sz="1600" dirty="0"/>
          </a:p>
        </p:txBody>
      </p:sp>
      <p:sp>
        <p:nvSpPr>
          <p:cNvPr id="5" name="Text 3"/>
          <p:cNvSpPr/>
          <p:nvPr/>
        </p:nvSpPr>
        <p:spPr>
          <a:xfrm>
            <a:off x="6675120" y="1463040"/>
            <a:ext cx="5029200" cy="365760"/>
          </a:xfrm>
          <a:prstGeom prst="rect">
            <a:avLst/>
          </a:prstGeom>
          <a:noFill/>
          <a:ln/>
        </p:spPr>
        <p:txBody>
          <a:bodyPr wrap="square" rtlCol="0" anchor="ctr"/>
          <a:lstStyle/>
          <a:p>
            <a:pPr indent="0" marL="0">
              <a:buNone/>
            </a:pPr>
            <a:r>
              <a:rPr lang="en-US" sz="1300" b="1" dirty="0">
                <a:solidFill>
                  <a:srgbClr val="28A1AF"/>
                </a:solidFill>
                <a:latin typeface="Montserrat" pitchFamily="34" charset="0"/>
                <a:ea typeface="Montserrat" pitchFamily="34" charset="-122"/>
                <a:cs typeface="Montserrat" pitchFamily="34" charset="-120"/>
              </a:rPr>
              <a:t>Candidate success measures</a:t>
            </a:r>
            <a:endParaRPr lang="en-US" sz="1300" dirty="0"/>
          </a:p>
        </p:txBody>
      </p:sp>
      <p:sp>
        <p:nvSpPr>
          <p:cNvPr id="6" name="Text 4"/>
          <p:cNvSpPr/>
          <p:nvPr/>
        </p:nvSpPr>
        <p:spPr>
          <a:xfrm>
            <a:off x="6675120" y="1874520"/>
            <a:ext cx="5029200" cy="4206240"/>
          </a:xfrm>
          <a:prstGeom prst="rect">
            <a:avLst/>
          </a:prstGeom>
          <a:noFill/>
          <a:ln/>
        </p:spPr>
        <p:txBody>
          <a:bodyPr wrap="square" rtlCol="0" anchor="t"/>
          <a:lstStyle/>
          <a:p>
            <a:pPr marL="228600" indent="-228600">
              <a:spcAft>
                <a:spcPts val="800"/>
              </a:spcAft>
              <a:buSzPct val="100000"/>
              <a:buChar char="•"/>
            </a:pPr>
            <a:r>
              <a:rPr lang="en-US" sz="1400" dirty="0">
                <a:solidFill>
                  <a:srgbClr val="112532"/>
                </a:solidFill>
                <a:latin typeface="Source Sans 3" pitchFamily="34" charset="0"/>
                <a:ea typeface="Source Sans 3" pitchFamily="34" charset="-122"/>
                <a:cs typeface="Source Sans 3" pitchFamily="34" charset="-120"/>
              </a:rPr>
              <a:t>Shorter placement wait lists, tracked quarterly (test response only)</a:t>
            </a:r>
            <a:endParaRPr lang="en-US" sz="1400" dirty="0"/>
          </a:p>
          <a:p>
            <a:pPr marL="228600" indent="-228600">
              <a:spcAft>
                <a:spcPts val="800"/>
              </a:spcAft>
              <a:buSzPct val="100000"/>
              <a:buChar char="•"/>
            </a:pPr>
            <a:r>
              <a:rPr lang="en-US" sz="1400" dirty="0">
                <a:solidFill>
                  <a:srgbClr val="112532"/>
                </a:solidFill>
                <a:latin typeface="Source Sans 3" pitchFamily="34" charset="0"/>
                <a:ea typeface="Source Sans 3" pitchFamily="34" charset="-122"/>
                <a:cs typeface="Source Sans 3" pitchFamily="34" charset="-120"/>
              </a:rPr>
              <a:t>Lower paraprofessional turnover (test response only)</a:t>
            </a:r>
            <a:endParaRPr lang="en-US" sz="1400" dirty="0"/>
          </a:p>
          <a:p>
            <a:pPr marL="228600" indent="-228600">
              <a:spcAft>
                <a:spcPts val="800"/>
              </a:spcAft>
              <a:buSzPct val="100000"/>
              <a:buChar char="•"/>
            </a:pPr>
            <a:r>
              <a:rPr lang="en-US" sz="1400" dirty="0">
                <a:solidFill>
                  <a:srgbClr val="112532"/>
                </a:solidFill>
                <a:latin typeface="Source Sans 3" pitchFamily="34" charset="0"/>
                <a:ea typeface="Source Sans 3" pitchFamily="34" charset="-122"/>
                <a:cs typeface="Source Sans 3" pitchFamily="34" charset="-120"/>
              </a:rPr>
              <a:t>Employees report enjoying their work</a:t>
            </a:r>
            <a:endParaRPr lang="en-US" sz="1400" dirty="0"/>
          </a:p>
        </p:txBody>
      </p:sp>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411480"/>
            <a:ext cx="11247120" cy="731520"/>
          </a:xfrm>
          <a:prstGeom prst="rect">
            <a:avLst/>
          </a:prstGeom>
          <a:noFill/>
          <a:ln/>
        </p:spPr>
        <p:txBody>
          <a:bodyPr wrap="square" rtlCol="0" anchor="t"/>
          <a:lstStyle/>
          <a:p>
            <a:pPr indent="0" marL="0">
              <a:buNone/>
            </a:pPr>
            <a:r>
              <a:rPr lang="en-US" sz="3000" b="1" dirty="0">
                <a:solidFill>
                  <a:srgbClr val="112532"/>
                </a:solidFill>
                <a:latin typeface="Roboto" pitchFamily="34" charset="0"/>
                <a:ea typeface="Roboto" pitchFamily="34" charset="-122"/>
                <a:cs typeface="Roboto" pitchFamily="34" charset="-120"/>
              </a:rPr>
              <a:t>Next steps</a:t>
            </a:r>
            <a:endParaRPr lang="en-US" sz="3000" dirty="0"/>
          </a:p>
        </p:txBody>
      </p:sp>
      <p:sp>
        <p:nvSpPr>
          <p:cNvPr id="3" name="Text 1"/>
          <p:cNvSpPr/>
          <p:nvPr/>
        </p:nvSpPr>
        <p:spPr>
          <a:xfrm>
            <a:off x="457200" y="1554480"/>
            <a:ext cx="11247120" cy="4206240"/>
          </a:xfrm>
          <a:prstGeom prst="rect">
            <a:avLst/>
          </a:prstGeom>
          <a:noFill/>
          <a:ln/>
        </p:spPr>
        <p:txBody>
          <a:bodyPr wrap="square" rtlCol="0" anchor="t"/>
          <a:lstStyle/>
          <a:p>
            <a:pPr indent="0" marL="0">
              <a:spcAft>
                <a:spcPts val="4000"/>
              </a:spcAft>
              <a:buNone/>
            </a:pPr>
            <a:r>
              <a:rPr lang="en-US" sz="2200" b="1" dirty="0">
                <a:solidFill>
                  <a:srgbClr val="09578B"/>
                </a:solidFill>
                <a:latin typeface="Source Sans 3" pitchFamily="34" charset="0"/>
                <a:ea typeface="Source Sans 3" pitchFamily="34" charset="-122"/>
                <a:cs typeface="Source Sans 3" pitchFamily="34" charset="-120"/>
              </a:rPr>
              <a:t>1.  </a:t>
            </a:r>
            <a:endParaRPr lang="en-US" sz="2200" dirty="0"/>
          </a:p>
          <a:p>
            <a:pPr indent="0" marL="0">
              <a:spcAft>
                <a:spcPts val="4000"/>
              </a:spcAft>
              <a:buNone/>
            </a:pPr>
            <a:r>
              <a:rPr lang="en-US" sz="2200" b="1" dirty="0">
                <a:solidFill>
                  <a:srgbClr val="09578B"/>
                </a:solidFill>
                <a:latin typeface="Source Sans 3" pitchFamily="34" charset="0"/>
                <a:ea typeface="Source Sans 3" pitchFamily="34" charset="-122"/>
                <a:cs typeface="Source Sans 3" pitchFamily="34" charset="-120"/>
              </a:rPr>
              <a:t>2.  </a:t>
            </a:r>
            <a:endParaRPr lang="en-US" sz="2200" dirty="0"/>
          </a:p>
          <a:p>
            <a:pPr indent="0" marL="0">
              <a:spcAft>
                <a:spcPts val="4000"/>
              </a:spcAft>
              <a:buNone/>
            </a:pPr>
            <a:r>
              <a:rPr lang="en-US" sz="2200" b="1" dirty="0">
                <a:solidFill>
                  <a:srgbClr val="09578B"/>
                </a:solidFill>
                <a:latin typeface="Source Sans 3" pitchFamily="34" charset="0"/>
                <a:ea typeface="Source Sans 3" pitchFamily="34" charset="-122"/>
                <a:cs typeface="Source Sans 3" pitchFamily="34" charset="-120"/>
              </a:rPr>
              <a:t>3.  </a:t>
            </a:r>
            <a:endParaRPr lang="en-US" sz="2200" dirty="0"/>
          </a:p>
        </p:txBody>
      </p:sp>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ACES Strategic Planning Conversations: what we heard</dc:title>
  <dc:subject>PptxGenJS Presentation</dc:subject>
  <dc:creator>PptxGenJS</dc:creator>
  <cp:lastModifiedBy>PptxGenJS</cp:lastModifiedBy>
  <cp:revision>1</cp:revision>
  <dcterms:created xsi:type="dcterms:W3CDTF">2026-10-15T19:59:09Z</dcterms:created>
  <dcterms:modified xsi:type="dcterms:W3CDTF">2026-10-15T19:59:09Z</dcterms:modified>
</cp:coreProperties>
</file>